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1.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9"/>
  </p:notesMasterIdLst>
  <p:sldIdLst>
    <p:sldId id="267" r:id="rId2"/>
    <p:sldId id="259" r:id="rId3"/>
    <p:sldId id="258" r:id="rId4"/>
    <p:sldId id="257" r:id="rId5"/>
    <p:sldId id="256" r:id="rId6"/>
    <p:sldId id="262" r:id="rId7"/>
    <p:sldId id="261" r:id="rId8"/>
    <p:sldId id="263" r:id="rId9"/>
    <p:sldId id="264" r:id="rId10"/>
    <p:sldId id="265" r:id="rId11"/>
    <p:sldId id="268" r:id="rId12"/>
    <p:sldId id="269" r:id="rId13"/>
    <p:sldId id="270" r:id="rId14"/>
    <p:sldId id="271" r:id="rId15"/>
    <p:sldId id="272" r:id="rId16"/>
    <p:sldId id="266" r:id="rId17"/>
    <p:sldId id="273" r:id="rId18"/>
  </p:sldIdLst>
  <p:sldSz cx="14630400" cy="8229600"/>
  <p:notesSz cx="8229600" cy="14630400"/>
  <p:embeddedFontLst>
    <p:embeddedFont>
      <p:font typeface="Bitter Medium" panose="020B0604020202020204" charset="0"/>
      <p:regular r:id="rId20"/>
    </p:embeddedFont>
    <p:embeddedFont>
      <p:font typeface="Open Sans" panose="020B0606030504020204" pitchFamily="34" charset="0"/>
      <p:regular r:id="rId21"/>
      <p: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382F3F-C824-4EA4-95FD-D9CD3D7C16F5}" v="155" dt="2025-11-25T10:53:29.4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erthipraba Bk" userId="e654022b26345f9d" providerId="LiveId" clId="{9F4AD72F-90CF-4003-8880-46977371F756}"/>
    <pc:docChg chg="undo custSel addSld delSld modSld sldOrd">
      <pc:chgData name="Keerthipraba Bk" userId="e654022b26345f9d" providerId="LiveId" clId="{9F4AD72F-90CF-4003-8880-46977371F756}" dt="2025-11-25T10:53:53.237" v="874" actId="1076"/>
      <pc:docMkLst>
        <pc:docMk/>
      </pc:docMkLst>
      <pc:sldChg chg="addSp modSp mod">
        <pc:chgData name="Keerthipraba Bk" userId="e654022b26345f9d" providerId="LiveId" clId="{9F4AD72F-90CF-4003-8880-46977371F756}" dt="2025-11-25T10:15:08.200" v="443" actId="1076"/>
        <pc:sldMkLst>
          <pc:docMk/>
          <pc:sldMk cId="0" sldId="256"/>
        </pc:sldMkLst>
        <pc:spChg chg="mod">
          <ac:chgData name="Keerthipraba Bk" userId="e654022b26345f9d" providerId="LiveId" clId="{9F4AD72F-90CF-4003-8880-46977371F756}" dt="2025-11-25T10:14:32.341" v="428" actId="1076"/>
          <ac:spMkLst>
            <pc:docMk/>
            <pc:sldMk cId="0" sldId="256"/>
            <ac:spMk id="3" creationId="{00000000-0000-0000-0000-000000000000}"/>
          </ac:spMkLst>
        </pc:spChg>
        <pc:spChg chg="mod">
          <ac:chgData name="Keerthipraba Bk" userId="e654022b26345f9d" providerId="LiveId" clId="{9F4AD72F-90CF-4003-8880-46977371F756}" dt="2025-11-25T10:15:08.200" v="443" actId="1076"/>
          <ac:spMkLst>
            <pc:docMk/>
            <pc:sldMk cId="0" sldId="256"/>
            <ac:spMk id="4" creationId="{00000000-0000-0000-0000-000000000000}"/>
          </ac:spMkLst>
        </pc:spChg>
        <pc:spChg chg="add mod">
          <ac:chgData name="Keerthipraba Bk" userId="e654022b26345f9d" providerId="LiveId" clId="{9F4AD72F-90CF-4003-8880-46977371F756}" dt="2025-11-25T10:15:03.711" v="442" actId="1076"/>
          <ac:spMkLst>
            <pc:docMk/>
            <pc:sldMk cId="0" sldId="256"/>
            <ac:spMk id="5" creationId="{7E93F630-4E58-4EAA-40EC-92B6103506E2}"/>
          </ac:spMkLst>
        </pc:spChg>
      </pc:sldChg>
      <pc:sldChg chg="ord">
        <pc:chgData name="Keerthipraba Bk" userId="e654022b26345f9d" providerId="LiveId" clId="{9F4AD72F-90CF-4003-8880-46977371F756}" dt="2025-11-25T10:12:44.102" v="421"/>
        <pc:sldMkLst>
          <pc:docMk/>
          <pc:sldMk cId="0" sldId="257"/>
        </pc:sldMkLst>
      </pc:sldChg>
      <pc:sldChg chg="ord">
        <pc:chgData name="Keerthipraba Bk" userId="e654022b26345f9d" providerId="LiveId" clId="{9F4AD72F-90CF-4003-8880-46977371F756}" dt="2025-11-25T10:12:53.060" v="423"/>
        <pc:sldMkLst>
          <pc:docMk/>
          <pc:sldMk cId="0" sldId="258"/>
        </pc:sldMkLst>
      </pc:sldChg>
      <pc:sldChg chg="ord">
        <pc:chgData name="Keerthipraba Bk" userId="e654022b26345f9d" providerId="LiveId" clId="{9F4AD72F-90CF-4003-8880-46977371F756}" dt="2025-11-25T10:13:05.939" v="427"/>
        <pc:sldMkLst>
          <pc:docMk/>
          <pc:sldMk cId="0" sldId="259"/>
        </pc:sldMkLst>
      </pc:sldChg>
      <pc:sldChg chg="del">
        <pc:chgData name="Keerthipraba Bk" userId="e654022b26345f9d" providerId="LiveId" clId="{9F4AD72F-90CF-4003-8880-46977371F756}" dt="2025-11-25T10:08:45.324" v="407" actId="47"/>
        <pc:sldMkLst>
          <pc:docMk/>
          <pc:sldMk cId="0" sldId="260"/>
        </pc:sldMkLst>
      </pc:sldChg>
      <pc:sldChg chg="addSp delSp modSp mod ord">
        <pc:chgData name="Keerthipraba Bk" userId="e654022b26345f9d" providerId="LiveId" clId="{9F4AD72F-90CF-4003-8880-46977371F756}" dt="2025-11-25T10:12:14.087" v="419" actId="1076"/>
        <pc:sldMkLst>
          <pc:docMk/>
          <pc:sldMk cId="0" sldId="262"/>
        </pc:sldMkLst>
        <pc:picChg chg="del">
          <ac:chgData name="Keerthipraba Bk" userId="e654022b26345f9d" providerId="LiveId" clId="{9F4AD72F-90CF-4003-8880-46977371F756}" dt="2025-11-25T10:12:05.306" v="415" actId="478"/>
          <ac:picMkLst>
            <pc:docMk/>
            <pc:sldMk cId="0" sldId="262"/>
            <ac:picMk id="13" creationId="{00000000-0000-0000-0000-000000000000}"/>
          </ac:picMkLst>
        </pc:picChg>
        <pc:picChg chg="add mod">
          <ac:chgData name="Keerthipraba Bk" userId="e654022b26345f9d" providerId="LiveId" clId="{9F4AD72F-90CF-4003-8880-46977371F756}" dt="2025-11-25T10:12:14.087" v="419" actId="1076"/>
          <ac:picMkLst>
            <pc:docMk/>
            <pc:sldMk cId="0" sldId="262"/>
            <ac:picMk id="15" creationId="{F1ACAE18-C7E1-F407-5907-FD7F468C1C68}"/>
          </ac:picMkLst>
        </pc:picChg>
      </pc:sldChg>
      <pc:sldChg chg="addSp delSp modSp add del mod">
        <pc:chgData name="Keerthipraba Bk" userId="e654022b26345f9d" providerId="LiveId" clId="{9F4AD72F-90CF-4003-8880-46977371F756}" dt="2025-11-25T10:34:21.565" v="720" actId="1076"/>
        <pc:sldMkLst>
          <pc:docMk/>
          <pc:sldMk cId="0" sldId="265"/>
        </pc:sldMkLst>
        <pc:spChg chg="del">
          <ac:chgData name="Keerthipraba Bk" userId="e654022b26345f9d" providerId="LiveId" clId="{9F4AD72F-90CF-4003-8880-46977371F756}" dt="2025-11-25T10:09:14.452" v="410" actId="478"/>
          <ac:spMkLst>
            <pc:docMk/>
            <pc:sldMk cId="0" sldId="265"/>
            <ac:spMk id="3" creationId="{00000000-0000-0000-0000-000000000000}"/>
          </ac:spMkLst>
        </pc:spChg>
        <pc:spChg chg="del">
          <ac:chgData name="Keerthipraba Bk" userId="e654022b26345f9d" providerId="LiveId" clId="{9F4AD72F-90CF-4003-8880-46977371F756}" dt="2025-11-25T10:09:14.452" v="410" actId="478"/>
          <ac:spMkLst>
            <pc:docMk/>
            <pc:sldMk cId="0" sldId="265"/>
            <ac:spMk id="6" creationId="{00000000-0000-0000-0000-000000000000}"/>
          </ac:spMkLst>
        </pc:spChg>
        <pc:spChg chg="del">
          <ac:chgData name="Keerthipraba Bk" userId="e654022b26345f9d" providerId="LiveId" clId="{9F4AD72F-90CF-4003-8880-46977371F756}" dt="2025-11-25T10:09:14.452" v="410" actId="478"/>
          <ac:spMkLst>
            <pc:docMk/>
            <pc:sldMk cId="0" sldId="265"/>
            <ac:spMk id="12" creationId="{00000000-0000-0000-0000-000000000000}"/>
          </ac:spMkLst>
        </pc:spChg>
        <pc:spChg chg="del">
          <ac:chgData name="Keerthipraba Bk" userId="e654022b26345f9d" providerId="LiveId" clId="{9F4AD72F-90CF-4003-8880-46977371F756}" dt="2025-11-25T10:09:14.452" v="410" actId="478"/>
          <ac:spMkLst>
            <pc:docMk/>
            <pc:sldMk cId="0" sldId="265"/>
            <ac:spMk id="14" creationId="{00000000-0000-0000-0000-000000000000}"/>
          </ac:spMkLst>
        </pc:spChg>
        <pc:spChg chg="del">
          <ac:chgData name="Keerthipraba Bk" userId="e654022b26345f9d" providerId="LiveId" clId="{9F4AD72F-90CF-4003-8880-46977371F756}" dt="2025-11-25T10:09:14.452" v="410" actId="478"/>
          <ac:spMkLst>
            <pc:docMk/>
            <pc:sldMk cId="0" sldId="265"/>
            <ac:spMk id="18" creationId="{00000000-0000-0000-0000-000000000000}"/>
          </ac:spMkLst>
        </pc:spChg>
        <pc:spChg chg="del">
          <ac:chgData name="Keerthipraba Bk" userId="e654022b26345f9d" providerId="LiveId" clId="{9F4AD72F-90CF-4003-8880-46977371F756}" dt="2025-11-25T10:09:14.452" v="410" actId="478"/>
          <ac:spMkLst>
            <pc:docMk/>
            <pc:sldMk cId="0" sldId="265"/>
            <ac:spMk id="20" creationId="{00000000-0000-0000-0000-000000000000}"/>
          </ac:spMkLst>
        </pc:spChg>
        <pc:spChg chg="del">
          <ac:chgData name="Keerthipraba Bk" userId="e654022b26345f9d" providerId="LiveId" clId="{9F4AD72F-90CF-4003-8880-46977371F756}" dt="2025-11-25T10:09:14.452" v="410" actId="478"/>
          <ac:spMkLst>
            <pc:docMk/>
            <pc:sldMk cId="0" sldId="265"/>
            <ac:spMk id="22" creationId="{00000000-0000-0000-0000-000000000000}"/>
          </ac:spMkLst>
        </pc:spChg>
        <pc:spChg chg="del">
          <ac:chgData name="Keerthipraba Bk" userId="e654022b26345f9d" providerId="LiveId" clId="{9F4AD72F-90CF-4003-8880-46977371F756}" dt="2025-11-25T10:09:14.452" v="410" actId="478"/>
          <ac:spMkLst>
            <pc:docMk/>
            <pc:sldMk cId="0" sldId="265"/>
            <ac:spMk id="23" creationId="{00000000-0000-0000-0000-000000000000}"/>
          </ac:spMkLst>
        </pc:spChg>
        <pc:spChg chg="del">
          <ac:chgData name="Keerthipraba Bk" userId="e654022b26345f9d" providerId="LiveId" clId="{9F4AD72F-90CF-4003-8880-46977371F756}" dt="2025-11-25T10:09:14.452" v="410" actId="478"/>
          <ac:spMkLst>
            <pc:docMk/>
            <pc:sldMk cId="0" sldId="265"/>
            <ac:spMk id="24" creationId="{00000000-0000-0000-0000-000000000000}"/>
          </ac:spMkLst>
        </pc:spChg>
        <pc:spChg chg="del">
          <ac:chgData name="Keerthipraba Bk" userId="e654022b26345f9d" providerId="LiveId" clId="{9F4AD72F-90CF-4003-8880-46977371F756}" dt="2025-11-25T10:09:14.452" v="410" actId="478"/>
          <ac:spMkLst>
            <pc:docMk/>
            <pc:sldMk cId="0" sldId="265"/>
            <ac:spMk id="25" creationId="{00000000-0000-0000-0000-000000000000}"/>
          </ac:spMkLst>
        </pc:spChg>
        <pc:spChg chg="add mod">
          <ac:chgData name="Keerthipraba Bk" userId="e654022b26345f9d" providerId="LiveId" clId="{9F4AD72F-90CF-4003-8880-46977371F756}" dt="2025-11-25T10:34:21.565" v="720" actId="1076"/>
          <ac:spMkLst>
            <pc:docMk/>
            <pc:sldMk cId="0" sldId="265"/>
            <ac:spMk id="27" creationId="{37847375-E07D-58D3-2663-F0A30C792360}"/>
          </ac:spMkLst>
        </pc:spChg>
      </pc:sldChg>
      <pc:sldChg chg="addSp delSp modSp new mod ord">
        <pc:chgData name="Keerthipraba Bk" userId="e654022b26345f9d" providerId="LiveId" clId="{9F4AD72F-90CF-4003-8880-46977371F756}" dt="2025-11-25T10:07:40.599" v="406" actId="1076"/>
        <pc:sldMkLst>
          <pc:docMk/>
          <pc:sldMk cId="2695613951" sldId="267"/>
        </pc:sldMkLst>
        <pc:spChg chg="add mod">
          <ac:chgData name="Keerthipraba Bk" userId="e654022b26345f9d" providerId="LiveId" clId="{9F4AD72F-90CF-4003-8880-46977371F756}" dt="2025-11-25T10:00:40.841" v="162" actId="14100"/>
          <ac:spMkLst>
            <pc:docMk/>
            <pc:sldMk cId="2695613951" sldId="267"/>
            <ac:spMk id="2" creationId="{974210D3-BE7A-C918-1C3C-C934C73ABFEC}"/>
          </ac:spMkLst>
        </pc:spChg>
        <pc:spChg chg="add del mod">
          <ac:chgData name="Keerthipraba Bk" userId="e654022b26345f9d" providerId="LiveId" clId="{9F4AD72F-90CF-4003-8880-46977371F756}" dt="2025-11-25T09:58:04.747" v="97"/>
          <ac:spMkLst>
            <pc:docMk/>
            <pc:sldMk cId="2695613951" sldId="267"/>
            <ac:spMk id="3" creationId="{C4362A8B-5F78-0707-0C7B-E5E5F254BB41}"/>
          </ac:spMkLst>
        </pc:spChg>
        <pc:spChg chg="add del mod">
          <ac:chgData name="Keerthipraba Bk" userId="e654022b26345f9d" providerId="LiveId" clId="{9F4AD72F-90CF-4003-8880-46977371F756}" dt="2025-11-25T09:58:04.747" v="99"/>
          <ac:spMkLst>
            <pc:docMk/>
            <pc:sldMk cId="2695613951" sldId="267"/>
            <ac:spMk id="4" creationId="{60D66D11-A7C5-1DA0-9CBE-6EF16A038B43}"/>
          </ac:spMkLst>
        </pc:spChg>
        <pc:spChg chg="add mod">
          <ac:chgData name="Keerthipraba Bk" userId="e654022b26345f9d" providerId="LiveId" clId="{9F4AD72F-90CF-4003-8880-46977371F756}" dt="2025-11-25T10:01:13.747" v="168" actId="1076"/>
          <ac:spMkLst>
            <pc:docMk/>
            <pc:sldMk cId="2695613951" sldId="267"/>
            <ac:spMk id="6" creationId="{791C1F55-4951-F44D-1BB1-464FC5465E12}"/>
          </ac:spMkLst>
        </pc:spChg>
        <pc:spChg chg="add del mod">
          <ac:chgData name="Keerthipraba Bk" userId="e654022b26345f9d" providerId="LiveId" clId="{9F4AD72F-90CF-4003-8880-46977371F756}" dt="2025-11-25T10:01:31.004" v="172"/>
          <ac:spMkLst>
            <pc:docMk/>
            <pc:sldMk cId="2695613951" sldId="267"/>
            <ac:spMk id="7" creationId="{F2069882-9300-0D95-5A55-F840A6F567C6}"/>
          </ac:spMkLst>
        </pc:spChg>
        <pc:spChg chg="add mod">
          <ac:chgData name="Keerthipraba Bk" userId="e654022b26345f9d" providerId="LiveId" clId="{9F4AD72F-90CF-4003-8880-46977371F756}" dt="2025-11-25T10:02:59.323" v="186" actId="1076"/>
          <ac:spMkLst>
            <pc:docMk/>
            <pc:sldMk cId="2695613951" sldId="267"/>
            <ac:spMk id="8" creationId="{9990A7EE-31CE-5E5B-AAFD-DD19F8F084EE}"/>
          </ac:spMkLst>
        </pc:spChg>
        <pc:spChg chg="add mod">
          <ac:chgData name="Keerthipraba Bk" userId="e654022b26345f9d" providerId="LiveId" clId="{9F4AD72F-90CF-4003-8880-46977371F756}" dt="2025-11-25T10:05:20.946" v="332" actId="255"/>
          <ac:spMkLst>
            <pc:docMk/>
            <pc:sldMk cId="2695613951" sldId="267"/>
            <ac:spMk id="9" creationId="{5D8A778E-43E0-DFF6-A755-5F15BE3379CE}"/>
          </ac:spMkLst>
        </pc:spChg>
        <pc:spChg chg="add mod">
          <ac:chgData name="Keerthipraba Bk" userId="e654022b26345f9d" providerId="LiveId" clId="{9F4AD72F-90CF-4003-8880-46977371F756}" dt="2025-11-25T10:07:40.599" v="406" actId="1076"/>
          <ac:spMkLst>
            <pc:docMk/>
            <pc:sldMk cId="2695613951" sldId="267"/>
            <ac:spMk id="10" creationId="{11819579-66AA-3065-794F-BE218DB14A70}"/>
          </ac:spMkLst>
        </pc:spChg>
        <pc:picChg chg="add mod">
          <ac:chgData name="Keerthipraba Bk" userId="e654022b26345f9d" providerId="LiveId" clId="{9F4AD72F-90CF-4003-8880-46977371F756}" dt="2025-11-25T09:59:06.507" v="105" actId="14100"/>
          <ac:picMkLst>
            <pc:docMk/>
            <pc:sldMk cId="2695613951" sldId="267"/>
            <ac:picMk id="5" creationId="{3F791BF8-C61D-7744-8ABB-10A7FE9814F7}"/>
          </ac:picMkLst>
        </pc:picChg>
      </pc:sldChg>
      <pc:sldChg chg="addSp modSp new mod">
        <pc:chgData name="Keerthipraba Bk" userId="e654022b26345f9d" providerId="LiveId" clId="{9F4AD72F-90CF-4003-8880-46977371F756}" dt="2025-11-25T10:25:10.919" v="595" actId="1076"/>
        <pc:sldMkLst>
          <pc:docMk/>
          <pc:sldMk cId="3946021204" sldId="268"/>
        </pc:sldMkLst>
        <pc:spChg chg="add mod">
          <ac:chgData name="Keerthipraba Bk" userId="e654022b26345f9d" providerId="LiveId" clId="{9F4AD72F-90CF-4003-8880-46977371F756}" dt="2025-11-25T10:18:55.304" v="519" actId="1076"/>
          <ac:spMkLst>
            <pc:docMk/>
            <pc:sldMk cId="3946021204" sldId="268"/>
            <ac:spMk id="5" creationId="{F2F2020D-F561-52B9-A9DF-72CB9CC6514B}"/>
          </ac:spMkLst>
        </pc:spChg>
        <pc:spChg chg="add mod">
          <ac:chgData name="Keerthipraba Bk" userId="e654022b26345f9d" providerId="LiveId" clId="{9F4AD72F-90CF-4003-8880-46977371F756}" dt="2025-11-25T10:19:36.409" v="551" actId="14100"/>
          <ac:spMkLst>
            <pc:docMk/>
            <pc:sldMk cId="3946021204" sldId="268"/>
            <ac:spMk id="6" creationId="{735A14CC-BE9C-FF2C-D87A-A4A03D1F3C66}"/>
          </ac:spMkLst>
        </pc:spChg>
        <pc:spChg chg="add mod">
          <ac:chgData name="Keerthipraba Bk" userId="e654022b26345f9d" providerId="LiveId" clId="{9F4AD72F-90CF-4003-8880-46977371F756}" dt="2025-11-25T10:19:58.026" v="569" actId="1076"/>
          <ac:spMkLst>
            <pc:docMk/>
            <pc:sldMk cId="3946021204" sldId="268"/>
            <ac:spMk id="7" creationId="{C1FBA569-012B-4B09-4710-E004064BB325}"/>
          </ac:spMkLst>
        </pc:spChg>
        <pc:spChg chg="add mod">
          <ac:chgData name="Keerthipraba Bk" userId="e654022b26345f9d" providerId="LiveId" clId="{9F4AD72F-90CF-4003-8880-46977371F756}" dt="2025-11-25T10:20:33.091" v="587" actId="1076"/>
          <ac:spMkLst>
            <pc:docMk/>
            <pc:sldMk cId="3946021204" sldId="268"/>
            <ac:spMk id="8" creationId="{E08CF51F-5D06-5FB8-CA84-853FD26D649F}"/>
          </ac:spMkLst>
        </pc:spChg>
        <pc:spChg chg="add mod">
          <ac:chgData name="Keerthipraba Bk" userId="e654022b26345f9d" providerId="LiveId" clId="{9F4AD72F-90CF-4003-8880-46977371F756}" dt="2025-11-25T10:25:10.919" v="595" actId="1076"/>
          <ac:spMkLst>
            <pc:docMk/>
            <pc:sldMk cId="3946021204" sldId="268"/>
            <ac:spMk id="9" creationId="{5DE10F95-5792-85B3-A84F-8C5FC339A153}"/>
          </ac:spMkLst>
        </pc:spChg>
        <pc:graphicFrameChg chg="add mod">
          <ac:chgData name="Keerthipraba Bk" userId="e654022b26345f9d" providerId="LiveId" clId="{9F4AD72F-90CF-4003-8880-46977371F756}" dt="2025-11-25T10:19:00.984" v="520" actId="1076"/>
          <ac:graphicFrameMkLst>
            <pc:docMk/>
            <pc:sldMk cId="3946021204" sldId="268"/>
            <ac:graphicFrameMk id="2" creationId="{8D9EF57C-6115-BDD6-070B-DC84860570C4}"/>
          </ac:graphicFrameMkLst>
        </pc:graphicFrameChg>
        <pc:graphicFrameChg chg="add mod">
          <ac:chgData name="Keerthipraba Bk" userId="e654022b26345f9d" providerId="LiveId" clId="{9F4AD72F-90CF-4003-8880-46977371F756}" dt="2025-11-25T10:17:43.431" v="458" actId="1076"/>
          <ac:graphicFrameMkLst>
            <pc:docMk/>
            <pc:sldMk cId="3946021204" sldId="268"/>
            <ac:graphicFrameMk id="3" creationId="{89A149E4-646E-E223-46F1-F75F9385C44C}"/>
          </ac:graphicFrameMkLst>
        </pc:graphicFrameChg>
        <pc:graphicFrameChg chg="add mod">
          <ac:chgData name="Keerthipraba Bk" userId="e654022b26345f9d" providerId="LiveId" clId="{9F4AD72F-90CF-4003-8880-46977371F756}" dt="2025-11-25T10:19:04.965" v="521" actId="1076"/>
          <ac:graphicFrameMkLst>
            <pc:docMk/>
            <pc:sldMk cId="3946021204" sldId="268"/>
            <ac:graphicFrameMk id="4" creationId="{724B0927-394D-ADEC-53B9-2AEA763AD371}"/>
          </ac:graphicFrameMkLst>
        </pc:graphicFrameChg>
      </pc:sldChg>
      <pc:sldChg chg="addSp modSp new mod">
        <pc:chgData name="Keerthipraba Bk" userId="e654022b26345f9d" providerId="LiveId" clId="{9F4AD72F-90CF-4003-8880-46977371F756}" dt="2025-11-25T10:35:54.878" v="724" actId="1076"/>
        <pc:sldMkLst>
          <pc:docMk/>
          <pc:sldMk cId="1941523987" sldId="269"/>
        </pc:sldMkLst>
        <pc:spChg chg="add mod">
          <ac:chgData name="Keerthipraba Bk" userId="e654022b26345f9d" providerId="LiveId" clId="{9F4AD72F-90CF-4003-8880-46977371F756}" dt="2025-11-25T10:30:20.529" v="672" actId="1076"/>
          <ac:spMkLst>
            <pc:docMk/>
            <pc:sldMk cId="1941523987" sldId="269"/>
            <ac:spMk id="5" creationId="{EDEA3FCB-7644-0420-5C19-773E303CD62F}"/>
          </ac:spMkLst>
        </pc:spChg>
        <pc:spChg chg="add mod">
          <ac:chgData name="Keerthipraba Bk" userId="e654022b26345f9d" providerId="LiveId" clId="{9F4AD72F-90CF-4003-8880-46977371F756}" dt="2025-11-25T10:35:54.878" v="724" actId="1076"/>
          <ac:spMkLst>
            <pc:docMk/>
            <pc:sldMk cId="1941523987" sldId="269"/>
            <ac:spMk id="7" creationId="{BD148265-731C-19CB-444A-5AE613B9A4FD}"/>
          </ac:spMkLst>
        </pc:spChg>
        <pc:graphicFrameChg chg="add mod">
          <ac:chgData name="Keerthipraba Bk" userId="e654022b26345f9d" providerId="LiveId" clId="{9F4AD72F-90CF-4003-8880-46977371F756}" dt="2025-11-25T10:27:06.746" v="604" actId="1076"/>
          <ac:graphicFrameMkLst>
            <pc:docMk/>
            <pc:sldMk cId="1941523987" sldId="269"/>
            <ac:graphicFrameMk id="2" creationId="{565A8EAF-BA8F-4824-70C3-E1A049C21630}"/>
          </ac:graphicFrameMkLst>
        </pc:graphicFrameChg>
        <pc:graphicFrameChg chg="add mod">
          <ac:chgData name="Keerthipraba Bk" userId="e654022b26345f9d" providerId="LiveId" clId="{9F4AD72F-90CF-4003-8880-46977371F756}" dt="2025-11-25T10:28:51.774" v="611" actId="1076"/>
          <ac:graphicFrameMkLst>
            <pc:docMk/>
            <pc:sldMk cId="1941523987" sldId="269"/>
            <ac:graphicFrameMk id="3" creationId="{55766FD8-810D-6177-4B5B-8A87909105F4}"/>
          </ac:graphicFrameMkLst>
        </pc:graphicFrameChg>
        <pc:graphicFrameChg chg="add mod">
          <ac:chgData name="Keerthipraba Bk" userId="e654022b26345f9d" providerId="LiveId" clId="{9F4AD72F-90CF-4003-8880-46977371F756}" dt="2025-11-25T10:27:02.099" v="602" actId="1076"/>
          <ac:graphicFrameMkLst>
            <pc:docMk/>
            <pc:sldMk cId="1941523987" sldId="269"/>
            <ac:graphicFrameMk id="4" creationId="{21BF15C7-7B74-6FFB-CCBB-AF9B6E6A0A28}"/>
          </ac:graphicFrameMkLst>
        </pc:graphicFrameChg>
      </pc:sldChg>
      <pc:sldChg chg="addSp delSp modSp new mod">
        <pc:chgData name="Keerthipraba Bk" userId="e654022b26345f9d" providerId="LiveId" clId="{9F4AD72F-90CF-4003-8880-46977371F756}" dt="2025-11-25T10:43:39.165" v="813" actId="1076"/>
        <pc:sldMkLst>
          <pc:docMk/>
          <pc:sldMk cId="520153304" sldId="270"/>
        </pc:sldMkLst>
        <pc:spChg chg="add del mod">
          <ac:chgData name="Keerthipraba Bk" userId="e654022b26345f9d" providerId="LiveId" clId="{9F4AD72F-90CF-4003-8880-46977371F756}" dt="2025-11-25T10:36:39.929" v="732"/>
          <ac:spMkLst>
            <pc:docMk/>
            <pc:sldMk cId="520153304" sldId="270"/>
            <ac:spMk id="3" creationId="{06A64D2A-616B-3F6B-C741-DE5F5BDDE806}"/>
          </ac:spMkLst>
        </pc:spChg>
        <pc:spChg chg="add del mod">
          <ac:chgData name="Keerthipraba Bk" userId="e654022b26345f9d" providerId="LiveId" clId="{9F4AD72F-90CF-4003-8880-46977371F756}" dt="2025-11-25T10:37:54.281" v="764"/>
          <ac:spMkLst>
            <pc:docMk/>
            <pc:sldMk cId="520153304" sldId="270"/>
            <ac:spMk id="4" creationId="{B2A602E2-BF47-7065-FCFA-ABA263C96367}"/>
          </ac:spMkLst>
        </pc:spChg>
        <pc:spChg chg="add mod">
          <ac:chgData name="Keerthipraba Bk" userId="e654022b26345f9d" providerId="LiveId" clId="{9F4AD72F-90CF-4003-8880-46977371F756}" dt="2025-11-25T10:37:50.440" v="761" actId="1076"/>
          <ac:spMkLst>
            <pc:docMk/>
            <pc:sldMk cId="520153304" sldId="270"/>
            <ac:spMk id="5" creationId="{8B00A6F7-B54B-E60E-EB2A-B4055A532E16}"/>
          </ac:spMkLst>
        </pc:spChg>
        <pc:spChg chg="add mod">
          <ac:chgData name="Keerthipraba Bk" userId="e654022b26345f9d" providerId="LiveId" clId="{9F4AD72F-90CF-4003-8880-46977371F756}" dt="2025-11-25T10:43:39.165" v="813" actId="1076"/>
          <ac:spMkLst>
            <pc:docMk/>
            <pc:sldMk cId="520153304" sldId="270"/>
            <ac:spMk id="7" creationId="{5DDBD5A2-F8E7-0F3F-87CC-1F95FFAB707A}"/>
          </ac:spMkLst>
        </pc:spChg>
        <pc:graphicFrameChg chg="add mod">
          <ac:chgData name="Keerthipraba Bk" userId="e654022b26345f9d" providerId="LiveId" clId="{9F4AD72F-90CF-4003-8880-46977371F756}" dt="2025-11-25T10:40:17.123" v="774" actId="14100"/>
          <ac:graphicFrameMkLst>
            <pc:docMk/>
            <pc:sldMk cId="520153304" sldId="270"/>
            <ac:graphicFrameMk id="2" creationId="{C87909C5-8237-D461-1616-BE74D50A232D}"/>
          </ac:graphicFrameMkLst>
        </pc:graphicFrameChg>
      </pc:sldChg>
      <pc:sldChg chg="addSp delSp modSp new mod">
        <pc:chgData name="Keerthipraba Bk" userId="e654022b26345f9d" providerId="LiveId" clId="{9F4AD72F-90CF-4003-8880-46977371F756}" dt="2025-11-25T10:46:31.508" v="841" actId="1076"/>
        <pc:sldMkLst>
          <pc:docMk/>
          <pc:sldMk cId="4260055455" sldId="271"/>
        </pc:sldMkLst>
        <pc:spChg chg="add del mod">
          <ac:chgData name="Keerthipraba Bk" userId="e654022b26345f9d" providerId="LiveId" clId="{9F4AD72F-90CF-4003-8880-46977371F756}" dt="2025-11-25T10:42:44.341" v="810"/>
          <ac:spMkLst>
            <pc:docMk/>
            <pc:sldMk cId="4260055455" sldId="271"/>
            <ac:spMk id="3" creationId="{B9217BD3-2204-7A9C-AD6F-B11088B64D07}"/>
          </ac:spMkLst>
        </pc:spChg>
        <pc:spChg chg="add mod">
          <ac:chgData name="Keerthipraba Bk" userId="e654022b26345f9d" providerId="LiveId" clId="{9F4AD72F-90CF-4003-8880-46977371F756}" dt="2025-11-25T10:42:28.339" v="807" actId="1076"/>
          <ac:spMkLst>
            <pc:docMk/>
            <pc:sldMk cId="4260055455" sldId="271"/>
            <ac:spMk id="4" creationId="{E877EB75-24C4-E6D9-8303-85E77D0A7D20}"/>
          </ac:spMkLst>
        </pc:spChg>
        <pc:spChg chg="add mod">
          <ac:chgData name="Keerthipraba Bk" userId="e654022b26345f9d" providerId="LiveId" clId="{9F4AD72F-90CF-4003-8880-46977371F756}" dt="2025-11-25T10:46:31.508" v="841" actId="1076"/>
          <ac:spMkLst>
            <pc:docMk/>
            <pc:sldMk cId="4260055455" sldId="271"/>
            <ac:spMk id="5" creationId="{9F1307A0-E8CF-20FF-DC79-A4E46F7ACDF2}"/>
          </ac:spMkLst>
        </pc:spChg>
        <pc:graphicFrameChg chg="add mod">
          <ac:chgData name="Keerthipraba Bk" userId="e654022b26345f9d" providerId="LiveId" clId="{9F4AD72F-90CF-4003-8880-46977371F756}" dt="2025-11-25T10:43:44.751" v="814" actId="14100"/>
          <ac:graphicFrameMkLst>
            <pc:docMk/>
            <pc:sldMk cId="4260055455" sldId="271"/>
            <ac:graphicFrameMk id="2" creationId="{87B34A83-8E86-F956-2308-50BC3AF747F8}"/>
          </ac:graphicFrameMkLst>
        </pc:graphicFrameChg>
      </pc:sldChg>
      <pc:sldChg chg="addSp modSp new mod">
        <pc:chgData name="Keerthipraba Bk" userId="e654022b26345f9d" providerId="LiveId" clId="{9F4AD72F-90CF-4003-8880-46977371F756}" dt="2025-11-25T10:52:03.214" v="855" actId="20577"/>
        <pc:sldMkLst>
          <pc:docMk/>
          <pc:sldMk cId="328348279" sldId="272"/>
        </pc:sldMkLst>
        <pc:spChg chg="add mod">
          <ac:chgData name="Keerthipraba Bk" userId="e654022b26345f9d" providerId="LiveId" clId="{9F4AD72F-90CF-4003-8880-46977371F756}" dt="2025-11-25T10:50:57.871" v="846" actId="1076"/>
          <ac:spMkLst>
            <pc:docMk/>
            <pc:sldMk cId="328348279" sldId="272"/>
            <ac:spMk id="2" creationId="{68C48F94-6F34-C96E-EC51-1B0809C7D560}"/>
          </ac:spMkLst>
        </pc:spChg>
        <pc:spChg chg="add mod">
          <ac:chgData name="Keerthipraba Bk" userId="e654022b26345f9d" providerId="LiveId" clId="{9F4AD72F-90CF-4003-8880-46977371F756}" dt="2025-11-25T10:52:03.214" v="855" actId="20577"/>
          <ac:spMkLst>
            <pc:docMk/>
            <pc:sldMk cId="328348279" sldId="272"/>
            <ac:spMk id="4" creationId="{31358246-9176-8D99-DF45-BBBDA7D84FB1}"/>
          </ac:spMkLst>
        </pc:spChg>
      </pc:sldChg>
      <pc:sldChg chg="addSp modSp new mod">
        <pc:chgData name="Keerthipraba Bk" userId="e654022b26345f9d" providerId="LiveId" clId="{9F4AD72F-90CF-4003-8880-46977371F756}" dt="2025-11-25T10:53:53.237" v="874" actId="1076"/>
        <pc:sldMkLst>
          <pc:docMk/>
          <pc:sldMk cId="3529689043" sldId="273"/>
        </pc:sldMkLst>
        <pc:spChg chg="add mod">
          <ac:chgData name="Keerthipraba Bk" userId="e654022b26345f9d" providerId="LiveId" clId="{9F4AD72F-90CF-4003-8880-46977371F756}" dt="2025-11-25T10:53:53.237" v="874" actId="1076"/>
          <ac:spMkLst>
            <pc:docMk/>
            <pc:sldMk cId="3529689043" sldId="273"/>
            <ac:spMk id="2" creationId="{E40108DA-8F25-AFA2-0E8B-AB43279A87E4}"/>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1.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 Maximum</a:t>
            </a:r>
            <a:r>
              <a:rPr lang="en-US" baseline="0"/>
              <a:t> Relative Displacement (mm)</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5.0714264227000282E-2"/>
          <c:y val="0.12413366336633665"/>
          <c:w val="0.91108134226774662"/>
          <c:h val="0.75128602427171853"/>
        </c:manualLayout>
      </c:layout>
      <c:barChart>
        <c:barDir val="col"/>
        <c:grouping val="clustered"/>
        <c:varyColors val="0"/>
        <c:ser>
          <c:idx val="0"/>
          <c:order val="0"/>
          <c:tx>
            <c:strRef>
              <c:f>Sheet1!$B$1</c:f>
              <c:strCache>
                <c:ptCount val="1"/>
                <c:pt idx="0">
                  <c:v> Displacement (mm)</c:v>
                </c:pt>
              </c:strCache>
            </c:strRef>
          </c:tx>
          <c:spPr>
            <a:solidFill>
              <a:schemeClr val="accent1"/>
            </a:solidFill>
            <a:ln>
              <a:noFill/>
            </a:ln>
            <a:effectLst/>
          </c:spPr>
          <c:invertIfNegative val="0"/>
          <c:cat>
            <c:strRef>
              <c:f>Sheet1!$A$2:$A$7</c:f>
              <c:strCache>
                <c:ptCount val="6"/>
                <c:pt idx="0">
                  <c:v>Steel </c:v>
                </c:pt>
                <c:pt idx="1">
                  <c:v>CFRP</c:v>
                </c:pt>
                <c:pt idx="2">
                  <c:v>BFRP</c:v>
                </c:pt>
                <c:pt idx="3">
                  <c:v>GFRP</c:v>
                </c:pt>
                <c:pt idx="4">
                  <c:v>AFRP</c:v>
                </c:pt>
                <c:pt idx="5">
                  <c:v>Steel Tendons</c:v>
                </c:pt>
              </c:strCache>
            </c:strRef>
          </c:cat>
          <c:val>
            <c:numRef>
              <c:f>Sheet1!$B$2:$B$7</c:f>
              <c:numCache>
                <c:formatCode>General</c:formatCode>
                <c:ptCount val="6"/>
                <c:pt idx="0">
                  <c:v>3.407</c:v>
                </c:pt>
                <c:pt idx="1">
                  <c:v>1.0580000000000001</c:v>
                </c:pt>
                <c:pt idx="2">
                  <c:v>2.3690000000000002</c:v>
                </c:pt>
                <c:pt idx="3">
                  <c:v>3.2440000000000002</c:v>
                </c:pt>
                <c:pt idx="4">
                  <c:v>1.6040000000000001</c:v>
                </c:pt>
                <c:pt idx="5">
                  <c:v>3.4140000000000001</c:v>
                </c:pt>
              </c:numCache>
            </c:numRef>
          </c:val>
          <c:extLst>
            <c:ext xmlns:c16="http://schemas.microsoft.com/office/drawing/2014/chart" uri="{C3380CC4-5D6E-409C-BE32-E72D297353CC}">
              <c16:uniqueId val="{00000000-79F3-4A47-BA9F-335C493F17E4}"/>
            </c:ext>
          </c:extLst>
        </c:ser>
        <c:dLbls>
          <c:showLegendKey val="0"/>
          <c:showVal val="0"/>
          <c:showCatName val="0"/>
          <c:showSerName val="0"/>
          <c:showPercent val="0"/>
          <c:showBubbleSize val="0"/>
        </c:dLbls>
        <c:gapWidth val="219"/>
        <c:overlap val="-27"/>
        <c:axId val="1954939776"/>
        <c:axId val="1954940608"/>
      </c:barChart>
      <c:catAx>
        <c:axId val="1954939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54940608"/>
        <c:crosses val="autoZero"/>
        <c:auto val="1"/>
        <c:lblAlgn val="ctr"/>
        <c:lblOffset val="100"/>
        <c:noMultiLvlLbl val="0"/>
      </c:catAx>
      <c:valAx>
        <c:axId val="19549406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54939776"/>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Maximum</a:t>
            </a:r>
            <a:r>
              <a:rPr lang="en-US" baseline="0"/>
              <a:t> Node Displacements</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Sheet1!$A$2:$A$7</c:f>
              <c:strCache>
                <c:ptCount val="6"/>
                <c:pt idx="0">
                  <c:v>Steel Tendons</c:v>
                </c:pt>
                <c:pt idx="1">
                  <c:v>AFRP</c:v>
                </c:pt>
                <c:pt idx="2">
                  <c:v>BFRP</c:v>
                </c:pt>
                <c:pt idx="3">
                  <c:v>CFRP</c:v>
                </c:pt>
                <c:pt idx="4">
                  <c:v>GFRP</c:v>
                </c:pt>
                <c:pt idx="5">
                  <c:v>Steel </c:v>
                </c:pt>
              </c:strCache>
            </c:strRef>
          </c:cat>
          <c:val>
            <c:numRef>
              <c:f>Sheet1!$B$2:$B$7</c:f>
              <c:numCache>
                <c:formatCode>General</c:formatCode>
                <c:ptCount val="6"/>
                <c:pt idx="0">
                  <c:v>6.2709999999999999</c:v>
                </c:pt>
                <c:pt idx="1">
                  <c:v>2.4710000000000001</c:v>
                </c:pt>
                <c:pt idx="2">
                  <c:v>3.258</c:v>
                </c:pt>
                <c:pt idx="3">
                  <c:v>2.448</c:v>
                </c:pt>
                <c:pt idx="4">
                  <c:v>3.1139999999999999</c:v>
                </c:pt>
                <c:pt idx="5">
                  <c:v>6.26</c:v>
                </c:pt>
              </c:numCache>
            </c:numRef>
          </c:val>
          <c:extLst>
            <c:ext xmlns:c16="http://schemas.microsoft.com/office/drawing/2014/chart" uri="{C3380CC4-5D6E-409C-BE32-E72D297353CC}">
              <c16:uniqueId val="{00000000-4565-4CDD-B878-5E996F12F418}"/>
            </c:ext>
          </c:extLst>
        </c:ser>
        <c:dLbls>
          <c:showLegendKey val="0"/>
          <c:showVal val="0"/>
          <c:showCatName val="0"/>
          <c:showSerName val="0"/>
          <c:showPercent val="0"/>
          <c:showBubbleSize val="0"/>
        </c:dLbls>
        <c:gapWidth val="219"/>
        <c:overlap val="-27"/>
        <c:axId val="575657160"/>
        <c:axId val="575650320"/>
      </c:barChart>
      <c:catAx>
        <c:axId val="575657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5650320"/>
        <c:crosses val="autoZero"/>
        <c:auto val="1"/>
        <c:lblAlgn val="ctr"/>
        <c:lblOffset val="100"/>
        <c:noMultiLvlLbl val="0"/>
      </c:catAx>
      <c:valAx>
        <c:axId val="5756503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5657160"/>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Maximum</a:t>
            </a:r>
            <a:r>
              <a:rPr lang="en-US" baseline="0"/>
              <a:t> Node Displacements</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c:v>
                </c:pt>
              </c:strCache>
            </c:strRef>
          </c:tx>
          <c:spPr>
            <a:solidFill>
              <a:schemeClr val="accent1"/>
            </a:solidFill>
            <a:ln>
              <a:noFill/>
            </a:ln>
            <a:effectLst/>
          </c:spPr>
          <c:invertIfNegative val="0"/>
          <c:cat>
            <c:strRef>
              <c:f>Sheet1!$A$2:$A$7</c:f>
              <c:strCache>
                <c:ptCount val="6"/>
                <c:pt idx="0">
                  <c:v>Steel Tendons</c:v>
                </c:pt>
                <c:pt idx="1">
                  <c:v>AFRP</c:v>
                </c:pt>
                <c:pt idx="2">
                  <c:v>BFRP</c:v>
                </c:pt>
                <c:pt idx="3">
                  <c:v>CFRP</c:v>
                </c:pt>
                <c:pt idx="4">
                  <c:v>GFRP</c:v>
                </c:pt>
                <c:pt idx="5">
                  <c:v>Steel </c:v>
                </c:pt>
              </c:strCache>
            </c:strRef>
          </c:cat>
          <c:val>
            <c:numRef>
              <c:f>Sheet1!$B$2:$B$7</c:f>
              <c:numCache>
                <c:formatCode>General</c:formatCode>
                <c:ptCount val="6"/>
                <c:pt idx="0">
                  <c:v>13.007999999999999</c:v>
                </c:pt>
                <c:pt idx="1">
                  <c:v>10.765000000000001</c:v>
                </c:pt>
                <c:pt idx="2">
                  <c:v>11.007</c:v>
                </c:pt>
                <c:pt idx="3">
                  <c:v>10.465</c:v>
                </c:pt>
                <c:pt idx="4">
                  <c:v>11.311999999999999</c:v>
                </c:pt>
                <c:pt idx="5">
                  <c:v>12.996</c:v>
                </c:pt>
              </c:numCache>
            </c:numRef>
          </c:val>
          <c:extLst>
            <c:ext xmlns:c16="http://schemas.microsoft.com/office/drawing/2014/chart" uri="{C3380CC4-5D6E-409C-BE32-E72D297353CC}">
              <c16:uniqueId val="{00000000-125E-49A0-8611-CD54B3764FA0}"/>
            </c:ext>
          </c:extLst>
        </c:ser>
        <c:dLbls>
          <c:showLegendKey val="0"/>
          <c:showVal val="0"/>
          <c:showCatName val="0"/>
          <c:showSerName val="0"/>
          <c:showPercent val="0"/>
          <c:showBubbleSize val="0"/>
        </c:dLbls>
        <c:gapWidth val="219"/>
        <c:overlap val="-27"/>
        <c:axId val="575657160"/>
        <c:axId val="575650320"/>
      </c:barChart>
      <c:catAx>
        <c:axId val="575657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5650320"/>
        <c:crosses val="autoZero"/>
        <c:auto val="1"/>
        <c:lblAlgn val="ctr"/>
        <c:lblOffset val="100"/>
        <c:noMultiLvlLbl val="0"/>
      </c:catAx>
      <c:valAx>
        <c:axId val="5756503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5657160"/>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Maximum</a:t>
            </a:r>
            <a:r>
              <a:rPr lang="en-US" baseline="0"/>
              <a:t> Axial Forces Fx (kN)</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Fx (kN)</c:v>
                </c:pt>
              </c:strCache>
            </c:strRef>
          </c:tx>
          <c:spPr>
            <a:solidFill>
              <a:schemeClr val="accent1"/>
            </a:solidFill>
            <a:ln>
              <a:noFill/>
            </a:ln>
            <a:effectLst/>
          </c:spPr>
          <c:invertIfNegative val="0"/>
          <c:cat>
            <c:strRef>
              <c:f>Sheet1!$A$2:$A$7</c:f>
              <c:strCache>
                <c:ptCount val="6"/>
                <c:pt idx="0">
                  <c:v>Steel</c:v>
                </c:pt>
                <c:pt idx="1">
                  <c:v>CFRP</c:v>
                </c:pt>
                <c:pt idx="2">
                  <c:v>BFRP</c:v>
                </c:pt>
                <c:pt idx="3">
                  <c:v>GFRP</c:v>
                </c:pt>
                <c:pt idx="4">
                  <c:v>AFRP</c:v>
                </c:pt>
                <c:pt idx="5">
                  <c:v>Steel Tendons</c:v>
                </c:pt>
              </c:strCache>
            </c:strRef>
          </c:cat>
          <c:val>
            <c:numRef>
              <c:f>Sheet1!$B$2:$B$7</c:f>
              <c:numCache>
                <c:formatCode>General</c:formatCode>
                <c:ptCount val="6"/>
                <c:pt idx="0">
                  <c:v>4062.6</c:v>
                </c:pt>
                <c:pt idx="1">
                  <c:v>1236.78</c:v>
                </c:pt>
                <c:pt idx="2">
                  <c:v>1541.96</c:v>
                </c:pt>
                <c:pt idx="3">
                  <c:v>1047.3</c:v>
                </c:pt>
                <c:pt idx="4">
                  <c:v>998.86</c:v>
                </c:pt>
                <c:pt idx="5">
                  <c:v>4071.14</c:v>
                </c:pt>
              </c:numCache>
            </c:numRef>
          </c:val>
          <c:extLst>
            <c:ext xmlns:c16="http://schemas.microsoft.com/office/drawing/2014/chart" uri="{C3380CC4-5D6E-409C-BE32-E72D297353CC}">
              <c16:uniqueId val="{00000000-1C0B-46E8-9AC4-C7738544BEE8}"/>
            </c:ext>
          </c:extLst>
        </c:ser>
        <c:ser>
          <c:idx val="1"/>
          <c:order val="1"/>
          <c:tx>
            <c:strRef>
              <c:f>Sheet1!$C$1</c:f>
              <c:strCache>
                <c:ptCount val="1"/>
                <c:pt idx="0">
                  <c:v>Series 2</c:v>
                </c:pt>
              </c:strCache>
            </c:strRef>
          </c:tx>
          <c:spPr>
            <a:solidFill>
              <a:schemeClr val="accent2"/>
            </a:solidFill>
            <a:ln>
              <a:noFill/>
            </a:ln>
            <a:effectLst/>
          </c:spPr>
          <c:invertIfNegative val="0"/>
          <c:cat>
            <c:strRef>
              <c:f>Sheet1!$A$2:$A$7</c:f>
              <c:strCache>
                <c:ptCount val="6"/>
                <c:pt idx="0">
                  <c:v>Steel</c:v>
                </c:pt>
                <c:pt idx="1">
                  <c:v>CFRP</c:v>
                </c:pt>
                <c:pt idx="2">
                  <c:v>BFRP</c:v>
                </c:pt>
                <c:pt idx="3">
                  <c:v>GFRP</c:v>
                </c:pt>
                <c:pt idx="4">
                  <c:v>AFRP</c:v>
                </c:pt>
                <c:pt idx="5">
                  <c:v>Steel Tendons</c:v>
                </c:pt>
              </c:strCache>
            </c:strRef>
          </c:cat>
          <c:val>
            <c:numRef>
              <c:f>Sheet1!$C$2:$C$7</c:f>
              <c:numCache>
                <c:formatCode>General</c:formatCode>
                <c:ptCount val="6"/>
              </c:numCache>
            </c:numRef>
          </c:val>
          <c:extLst>
            <c:ext xmlns:c16="http://schemas.microsoft.com/office/drawing/2014/chart" uri="{C3380CC4-5D6E-409C-BE32-E72D297353CC}">
              <c16:uniqueId val="{00000001-1C0B-46E8-9AC4-C7738544BEE8}"/>
            </c:ext>
          </c:extLst>
        </c:ser>
        <c:dLbls>
          <c:showLegendKey val="0"/>
          <c:showVal val="0"/>
          <c:showCatName val="0"/>
          <c:showSerName val="0"/>
          <c:showPercent val="0"/>
          <c:showBubbleSize val="0"/>
        </c:dLbls>
        <c:gapWidth val="219"/>
        <c:overlap val="-27"/>
        <c:axId val="601163487"/>
        <c:axId val="601162655"/>
      </c:barChart>
      <c:catAx>
        <c:axId val="6011634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01162655"/>
        <c:crosses val="autoZero"/>
        <c:auto val="1"/>
        <c:lblAlgn val="ctr"/>
        <c:lblOffset val="100"/>
        <c:noMultiLvlLbl val="0"/>
      </c:catAx>
      <c:valAx>
        <c:axId val="60116265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0116348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Shear Force,Fy (kN)</c:v>
                </c:pt>
              </c:strCache>
            </c:strRef>
          </c:tx>
          <c:spPr>
            <a:solidFill>
              <a:schemeClr val="accent1"/>
            </a:solidFill>
            <a:ln>
              <a:noFill/>
            </a:ln>
            <a:effectLst/>
          </c:spPr>
          <c:invertIfNegative val="0"/>
          <c:cat>
            <c:strRef>
              <c:f>Sheet1!$A$2:$A$7</c:f>
              <c:strCache>
                <c:ptCount val="6"/>
                <c:pt idx="0">
                  <c:v>Steel</c:v>
                </c:pt>
                <c:pt idx="1">
                  <c:v>CFRP</c:v>
                </c:pt>
                <c:pt idx="2">
                  <c:v>BFRP</c:v>
                </c:pt>
                <c:pt idx="3">
                  <c:v>GFRP</c:v>
                </c:pt>
                <c:pt idx="4">
                  <c:v>AFRP</c:v>
                </c:pt>
                <c:pt idx="5">
                  <c:v>Steel Tendon</c:v>
                </c:pt>
              </c:strCache>
            </c:strRef>
          </c:cat>
          <c:val>
            <c:numRef>
              <c:f>Sheet1!$B$2:$B$7</c:f>
              <c:numCache>
                <c:formatCode>General</c:formatCode>
                <c:ptCount val="6"/>
                <c:pt idx="0">
                  <c:v>561.37</c:v>
                </c:pt>
                <c:pt idx="1">
                  <c:v>118.04</c:v>
                </c:pt>
                <c:pt idx="2">
                  <c:v>189.82</c:v>
                </c:pt>
                <c:pt idx="3">
                  <c:v>139.83000000000001</c:v>
                </c:pt>
                <c:pt idx="4">
                  <c:v>101.92</c:v>
                </c:pt>
                <c:pt idx="5">
                  <c:v>562.72</c:v>
                </c:pt>
              </c:numCache>
            </c:numRef>
          </c:val>
          <c:extLst>
            <c:ext xmlns:c16="http://schemas.microsoft.com/office/drawing/2014/chart" uri="{C3380CC4-5D6E-409C-BE32-E72D297353CC}">
              <c16:uniqueId val="{00000000-5EF4-4F35-A1C2-002594E99CCC}"/>
            </c:ext>
          </c:extLst>
        </c:ser>
        <c:dLbls>
          <c:showLegendKey val="0"/>
          <c:showVal val="0"/>
          <c:showCatName val="0"/>
          <c:showSerName val="0"/>
          <c:showPercent val="0"/>
          <c:showBubbleSize val="0"/>
        </c:dLbls>
        <c:gapWidth val="219"/>
        <c:overlap val="-27"/>
        <c:axId val="749150352"/>
        <c:axId val="749148552"/>
      </c:barChart>
      <c:catAx>
        <c:axId val="7491503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9148552"/>
        <c:crosses val="autoZero"/>
        <c:auto val="1"/>
        <c:lblAlgn val="ctr"/>
        <c:lblOffset val="100"/>
        <c:noMultiLvlLbl val="0"/>
      </c:catAx>
      <c:valAx>
        <c:axId val="7491485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915035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userShapes r:id="rId4"/>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Max Bending Moment ,Mz (kN-m)</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073209130888589"/>
          <c:y val="0.18829479768786128"/>
          <c:w val="0.8777339604596015"/>
          <c:h val="0.70959408614385633"/>
        </c:manualLayout>
      </c:layout>
      <c:barChart>
        <c:barDir val="col"/>
        <c:grouping val="clustered"/>
        <c:varyColors val="0"/>
        <c:ser>
          <c:idx val="0"/>
          <c:order val="0"/>
          <c:tx>
            <c:strRef>
              <c:f>Sheet1!$B$1</c:f>
              <c:strCache>
                <c:ptCount val="1"/>
                <c:pt idx="0">
                  <c:v>Mz (kN-m)</c:v>
                </c:pt>
              </c:strCache>
            </c:strRef>
          </c:tx>
          <c:spPr>
            <a:solidFill>
              <a:schemeClr val="accent2"/>
            </a:solidFill>
            <a:ln>
              <a:noFill/>
            </a:ln>
            <a:effectLst/>
          </c:spPr>
          <c:invertIfNegative val="0"/>
          <c:cat>
            <c:strRef>
              <c:f>Sheet1!$A$2:$A$7</c:f>
              <c:strCache>
                <c:ptCount val="6"/>
                <c:pt idx="0">
                  <c:v>Steel</c:v>
                </c:pt>
                <c:pt idx="1">
                  <c:v>CFRP</c:v>
                </c:pt>
                <c:pt idx="2">
                  <c:v>BFRP</c:v>
                </c:pt>
                <c:pt idx="3">
                  <c:v>GFRP</c:v>
                </c:pt>
                <c:pt idx="4">
                  <c:v>AFRP</c:v>
                </c:pt>
                <c:pt idx="5">
                  <c:v>Steel Tendons</c:v>
                </c:pt>
              </c:strCache>
            </c:strRef>
          </c:cat>
          <c:val>
            <c:numRef>
              <c:f>Sheet1!$B$2:$B$7</c:f>
              <c:numCache>
                <c:formatCode>General</c:formatCode>
                <c:ptCount val="6"/>
                <c:pt idx="0">
                  <c:v>1664.47</c:v>
                </c:pt>
                <c:pt idx="1">
                  <c:v>354.15</c:v>
                </c:pt>
                <c:pt idx="2">
                  <c:v>598.1</c:v>
                </c:pt>
                <c:pt idx="3">
                  <c:v>446.98</c:v>
                </c:pt>
                <c:pt idx="4">
                  <c:v>324.16000000000003</c:v>
                </c:pt>
                <c:pt idx="5">
                  <c:v>1668.44</c:v>
                </c:pt>
              </c:numCache>
            </c:numRef>
          </c:val>
          <c:extLst>
            <c:ext xmlns:c16="http://schemas.microsoft.com/office/drawing/2014/chart" uri="{C3380CC4-5D6E-409C-BE32-E72D297353CC}">
              <c16:uniqueId val="{00000000-031E-4187-AEEB-720C8D8792F8}"/>
            </c:ext>
          </c:extLst>
        </c:ser>
        <c:dLbls>
          <c:showLegendKey val="0"/>
          <c:showVal val="0"/>
          <c:showCatName val="0"/>
          <c:showSerName val="0"/>
          <c:showPercent val="0"/>
          <c:showBubbleSize val="0"/>
        </c:dLbls>
        <c:gapWidth val="219"/>
        <c:overlap val="-27"/>
        <c:axId val="608174088"/>
        <c:axId val="608174808"/>
      </c:barChart>
      <c:catAx>
        <c:axId val="6081740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08174808"/>
        <c:crosses val="autoZero"/>
        <c:auto val="1"/>
        <c:lblAlgn val="ctr"/>
        <c:lblOffset val="100"/>
        <c:noMultiLvlLbl val="0"/>
      </c:catAx>
      <c:valAx>
        <c:axId val="6081748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08174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Support</a:t>
            </a:r>
            <a:r>
              <a:rPr lang="en-US" baseline="0"/>
              <a:t> Reactions Fx, Fz, My  </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Fx (kN)</c:v>
                </c:pt>
              </c:strCache>
            </c:strRef>
          </c:tx>
          <c:spPr>
            <a:pattFill prst="wdDnDiag">
              <a:fgClr>
                <a:schemeClr val="accent1"/>
              </a:fgClr>
              <a:bgClr>
                <a:schemeClr val="bg1"/>
              </a:bgClr>
            </a:pattFill>
            <a:ln>
              <a:noFill/>
            </a:ln>
            <a:effectLst/>
          </c:spPr>
          <c:invertIfNegative val="0"/>
          <c:cat>
            <c:strRef>
              <c:f>Sheet1!$A$2:$A$7</c:f>
              <c:strCache>
                <c:ptCount val="6"/>
                <c:pt idx="0">
                  <c:v>Steel</c:v>
                </c:pt>
                <c:pt idx="1">
                  <c:v>CFRP</c:v>
                </c:pt>
                <c:pt idx="2">
                  <c:v>BFRP</c:v>
                </c:pt>
                <c:pt idx="3">
                  <c:v>GFRP</c:v>
                </c:pt>
                <c:pt idx="4">
                  <c:v>AFRP</c:v>
                </c:pt>
                <c:pt idx="5">
                  <c:v>Steel Tendons</c:v>
                </c:pt>
              </c:strCache>
            </c:strRef>
          </c:cat>
          <c:val>
            <c:numRef>
              <c:f>Sheet1!$B$2:$B$7</c:f>
              <c:numCache>
                <c:formatCode>General</c:formatCode>
                <c:ptCount val="6"/>
                <c:pt idx="0">
                  <c:v>52.43</c:v>
                </c:pt>
                <c:pt idx="1">
                  <c:v>22.52</c:v>
                </c:pt>
                <c:pt idx="2">
                  <c:v>28.58</c:v>
                </c:pt>
                <c:pt idx="3">
                  <c:v>30.23</c:v>
                </c:pt>
                <c:pt idx="4">
                  <c:v>22.94</c:v>
                </c:pt>
                <c:pt idx="5">
                  <c:v>52.54</c:v>
                </c:pt>
              </c:numCache>
            </c:numRef>
          </c:val>
          <c:extLst>
            <c:ext xmlns:c16="http://schemas.microsoft.com/office/drawing/2014/chart" uri="{C3380CC4-5D6E-409C-BE32-E72D297353CC}">
              <c16:uniqueId val="{00000000-794A-4049-B764-56B23606F935}"/>
            </c:ext>
          </c:extLst>
        </c:ser>
        <c:ser>
          <c:idx val="1"/>
          <c:order val="1"/>
          <c:tx>
            <c:strRef>
              <c:f>Sheet1!$C$1</c:f>
              <c:strCache>
                <c:ptCount val="1"/>
                <c:pt idx="0">
                  <c:v>Fz (kN)</c:v>
                </c:pt>
              </c:strCache>
            </c:strRef>
          </c:tx>
          <c:spPr>
            <a:solidFill>
              <a:schemeClr val="tx1"/>
            </a:solidFill>
            <a:ln>
              <a:noFill/>
            </a:ln>
            <a:effectLst/>
          </c:spPr>
          <c:invertIfNegative val="0"/>
          <c:cat>
            <c:strRef>
              <c:f>Sheet1!$A$2:$A$7</c:f>
              <c:strCache>
                <c:ptCount val="6"/>
                <c:pt idx="0">
                  <c:v>Steel</c:v>
                </c:pt>
                <c:pt idx="1">
                  <c:v>CFRP</c:v>
                </c:pt>
                <c:pt idx="2">
                  <c:v>BFRP</c:v>
                </c:pt>
                <c:pt idx="3">
                  <c:v>GFRP</c:v>
                </c:pt>
                <c:pt idx="4">
                  <c:v>AFRP</c:v>
                </c:pt>
                <c:pt idx="5">
                  <c:v>Steel Tendons</c:v>
                </c:pt>
              </c:strCache>
            </c:strRef>
          </c:cat>
          <c:val>
            <c:numRef>
              <c:f>Sheet1!$C$2:$C$7</c:f>
              <c:numCache>
                <c:formatCode>General</c:formatCode>
                <c:ptCount val="6"/>
                <c:pt idx="0">
                  <c:v>29.96</c:v>
                </c:pt>
                <c:pt idx="1">
                  <c:v>30.02</c:v>
                </c:pt>
                <c:pt idx="2">
                  <c:v>30.22</c:v>
                </c:pt>
                <c:pt idx="3">
                  <c:v>30.48</c:v>
                </c:pt>
                <c:pt idx="4">
                  <c:v>30.29</c:v>
                </c:pt>
                <c:pt idx="5">
                  <c:v>29.96</c:v>
                </c:pt>
              </c:numCache>
            </c:numRef>
          </c:val>
          <c:extLst>
            <c:ext xmlns:c16="http://schemas.microsoft.com/office/drawing/2014/chart" uri="{C3380CC4-5D6E-409C-BE32-E72D297353CC}">
              <c16:uniqueId val="{00000001-794A-4049-B764-56B23606F935}"/>
            </c:ext>
          </c:extLst>
        </c:ser>
        <c:ser>
          <c:idx val="2"/>
          <c:order val="2"/>
          <c:tx>
            <c:strRef>
              <c:f>Sheet1!$D$1</c:f>
              <c:strCache>
                <c:ptCount val="1"/>
                <c:pt idx="0">
                  <c:v>My (kNm)</c:v>
                </c:pt>
              </c:strCache>
            </c:strRef>
          </c:tx>
          <c:spPr>
            <a:pattFill prst="ltVert">
              <a:fgClr>
                <a:schemeClr val="tx1"/>
              </a:fgClr>
              <a:bgClr>
                <a:schemeClr val="bg1"/>
              </a:bgClr>
            </a:pattFill>
            <a:ln>
              <a:noFill/>
            </a:ln>
            <a:effectLst/>
          </c:spPr>
          <c:invertIfNegative val="0"/>
          <c:dPt>
            <c:idx val="5"/>
            <c:invertIfNegative val="0"/>
            <c:bubble3D val="0"/>
            <c:spPr>
              <a:pattFill prst="ltVert">
                <a:fgClr>
                  <a:schemeClr val="tx1">
                    <a:lumMod val="50000"/>
                    <a:lumOff val="50000"/>
                  </a:schemeClr>
                </a:fgClr>
                <a:bgClr>
                  <a:schemeClr val="bg1"/>
                </a:bgClr>
              </a:pattFill>
              <a:ln>
                <a:noFill/>
              </a:ln>
              <a:effectLst/>
            </c:spPr>
            <c:extLst>
              <c:ext xmlns:c16="http://schemas.microsoft.com/office/drawing/2014/chart" uri="{C3380CC4-5D6E-409C-BE32-E72D297353CC}">
                <c16:uniqueId val="{00000003-794A-4049-B764-56B23606F935}"/>
              </c:ext>
            </c:extLst>
          </c:dPt>
          <c:cat>
            <c:strRef>
              <c:f>Sheet1!$A$2:$A$7</c:f>
              <c:strCache>
                <c:ptCount val="6"/>
                <c:pt idx="0">
                  <c:v>Steel</c:v>
                </c:pt>
                <c:pt idx="1">
                  <c:v>CFRP</c:v>
                </c:pt>
                <c:pt idx="2">
                  <c:v>BFRP</c:v>
                </c:pt>
                <c:pt idx="3">
                  <c:v>GFRP</c:v>
                </c:pt>
                <c:pt idx="4">
                  <c:v>AFRP</c:v>
                </c:pt>
                <c:pt idx="5">
                  <c:v>Steel Tendons</c:v>
                </c:pt>
              </c:strCache>
            </c:strRef>
          </c:cat>
          <c:val>
            <c:numRef>
              <c:f>Sheet1!$D$2:$D$7</c:f>
              <c:numCache>
                <c:formatCode>General</c:formatCode>
                <c:ptCount val="6"/>
                <c:pt idx="0">
                  <c:v>9.27</c:v>
                </c:pt>
                <c:pt idx="1">
                  <c:v>3.1</c:v>
                </c:pt>
                <c:pt idx="2">
                  <c:v>4.32</c:v>
                </c:pt>
                <c:pt idx="3">
                  <c:v>3.24</c:v>
                </c:pt>
                <c:pt idx="4">
                  <c:v>2.94</c:v>
                </c:pt>
                <c:pt idx="5">
                  <c:v>9.2899999999999991</c:v>
                </c:pt>
              </c:numCache>
            </c:numRef>
          </c:val>
          <c:extLst>
            <c:ext xmlns:c16="http://schemas.microsoft.com/office/drawing/2014/chart" uri="{C3380CC4-5D6E-409C-BE32-E72D297353CC}">
              <c16:uniqueId val="{00000004-794A-4049-B764-56B23606F935}"/>
            </c:ext>
          </c:extLst>
        </c:ser>
        <c:dLbls>
          <c:showLegendKey val="0"/>
          <c:showVal val="0"/>
          <c:showCatName val="0"/>
          <c:showSerName val="0"/>
          <c:showPercent val="0"/>
          <c:showBubbleSize val="0"/>
        </c:dLbls>
        <c:gapWidth val="219"/>
        <c:overlap val="-27"/>
        <c:axId val="2038270464"/>
        <c:axId val="2038273376"/>
      </c:barChart>
      <c:catAx>
        <c:axId val="20382704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38273376"/>
        <c:crosses val="autoZero"/>
        <c:auto val="1"/>
        <c:lblAlgn val="ctr"/>
        <c:lblOffset val="100"/>
        <c:noMultiLvlLbl val="0"/>
      </c:catAx>
      <c:valAx>
        <c:axId val="20382733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3827046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Plate</a:t>
            </a:r>
            <a:r>
              <a:rPr lang="en-IN" baseline="0"/>
              <a:t> Centre Stress of Membrane(Local)</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lotArea>
      <c:layout/>
      <c:barChart>
        <c:barDir val="col"/>
        <c:grouping val="clustered"/>
        <c:varyColors val="0"/>
        <c:ser>
          <c:idx val="0"/>
          <c:order val="0"/>
          <c:tx>
            <c:strRef>
              <c:f>Sheet1!$B$1</c:f>
              <c:strCache>
                <c:ptCount val="1"/>
                <c:pt idx="0">
                  <c:v>SX (kN/m2)</c:v>
                </c:pt>
              </c:strCache>
            </c:strRef>
          </c:tx>
          <c:spPr>
            <a:pattFill prst="wdDnDiag">
              <a:fgClr>
                <a:sysClr val="windowText" lastClr="000000"/>
              </a:fgClr>
              <a:bgClr>
                <a:schemeClr val="bg1"/>
              </a:bgClr>
            </a:pattFill>
            <a:ln>
              <a:noFill/>
            </a:ln>
            <a:effectLst/>
          </c:spPr>
          <c:invertIfNegative val="0"/>
          <c:cat>
            <c:strRef>
              <c:f>Sheet1!$A$2:$A$7</c:f>
              <c:strCache>
                <c:ptCount val="6"/>
                <c:pt idx="0">
                  <c:v>Steel</c:v>
                </c:pt>
                <c:pt idx="1">
                  <c:v>CFRP</c:v>
                </c:pt>
                <c:pt idx="2">
                  <c:v>BFRP</c:v>
                </c:pt>
                <c:pt idx="3">
                  <c:v>GFRP</c:v>
                </c:pt>
                <c:pt idx="4">
                  <c:v>AFRP</c:v>
                </c:pt>
                <c:pt idx="5">
                  <c:v>Steel Tendons</c:v>
                </c:pt>
              </c:strCache>
            </c:strRef>
          </c:cat>
          <c:val>
            <c:numRef>
              <c:f>Sheet1!$B$2:$B$7</c:f>
              <c:numCache>
                <c:formatCode>General</c:formatCode>
                <c:ptCount val="6"/>
                <c:pt idx="0">
                  <c:v>2995.29</c:v>
                </c:pt>
                <c:pt idx="1">
                  <c:v>993.63</c:v>
                </c:pt>
                <c:pt idx="2">
                  <c:v>1199.3699999999999</c:v>
                </c:pt>
                <c:pt idx="3">
                  <c:v>812.54</c:v>
                </c:pt>
                <c:pt idx="4">
                  <c:v>811.83</c:v>
                </c:pt>
                <c:pt idx="5">
                  <c:v>3001.32</c:v>
                </c:pt>
              </c:numCache>
            </c:numRef>
          </c:val>
          <c:extLst>
            <c:ext xmlns:c16="http://schemas.microsoft.com/office/drawing/2014/chart" uri="{C3380CC4-5D6E-409C-BE32-E72D297353CC}">
              <c16:uniqueId val="{00000000-77A5-4BE4-A84B-C546A147270F}"/>
            </c:ext>
          </c:extLst>
        </c:ser>
        <c:ser>
          <c:idx val="1"/>
          <c:order val="1"/>
          <c:tx>
            <c:strRef>
              <c:f>Sheet1!$C$1</c:f>
              <c:strCache>
                <c:ptCount val="1"/>
                <c:pt idx="0">
                  <c:v>SY (kN/m2)</c:v>
                </c:pt>
              </c:strCache>
            </c:strRef>
          </c:tx>
          <c:spPr>
            <a:solidFill>
              <a:schemeClr val="tx1"/>
            </a:solidFill>
            <a:ln>
              <a:noFill/>
            </a:ln>
            <a:effectLst>
              <a:glow>
                <a:schemeClr val="accent1">
                  <a:alpha val="40000"/>
                </a:schemeClr>
              </a:glow>
              <a:softEdge rad="0"/>
            </a:effectLst>
          </c:spPr>
          <c:invertIfNegative val="0"/>
          <c:cat>
            <c:strRef>
              <c:f>Sheet1!$A$2:$A$7</c:f>
              <c:strCache>
                <c:ptCount val="6"/>
                <c:pt idx="0">
                  <c:v>Steel</c:v>
                </c:pt>
                <c:pt idx="1">
                  <c:v>CFRP</c:v>
                </c:pt>
                <c:pt idx="2">
                  <c:v>BFRP</c:v>
                </c:pt>
                <c:pt idx="3">
                  <c:v>GFRP</c:v>
                </c:pt>
                <c:pt idx="4">
                  <c:v>AFRP</c:v>
                </c:pt>
                <c:pt idx="5">
                  <c:v>Steel Tendons</c:v>
                </c:pt>
              </c:strCache>
            </c:strRef>
          </c:cat>
          <c:val>
            <c:numRef>
              <c:f>Sheet1!$C$2:$C$7</c:f>
              <c:numCache>
                <c:formatCode>General</c:formatCode>
                <c:ptCount val="6"/>
                <c:pt idx="0">
                  <c:v>2990.06</c:v>
                </c:pt>
                <c:pt idx="1">
                  <c:v>985.88</c:v>
                </c:pt>
                <c:pt idx="2">
                  <c:v>1192.6500000000001</c:v>
                </c:pt>
                <c:pt idx="3">
                  <c:v>805.44</c:v>
                </c:pt>
                <c:pt idx="4">
                  <c:v>804.85</c:v>
                </c:pt>
                <c:pt idx="5">
                  <c:v>2996.1</c:v>
                </c:pt>
              </c:numCache>
            </c:numRef>
          </c:val>
          <c:extLst>
            <c:ext xmlns:c16="http://schemas.microsoft.com/office/drawing/2014/chart" uri="{C3380CC4-5D6E-409C-BE32-E72D297353CC}">
              <c16:uniqueId val="{00000001-77A5-4BE4-A84B-C546A147270F}"/>
            </c:ext>
          </c:extLst>
        </c:ser>
        <c:ser>
          <c:idx val="2"/>
          <c:order val="2"/>
          <c:tx>
            <c:strRef>
              <c:f>Sheet1!$D$1</c:f>
              <c:strCache>
                <c:ptCount val="1"/>
                <c:pt idx="0">
                  <c:v>SXY (kN/m2)</c:v>
                </c:pt>
              </c:strCache>
            </c:strRef>
          </c:tx>
          <c:spPr>
            <a:pattFill prst="dashVert">
              <a:fgClr>
                <a:sysClr val="windowText" lastClr="000000"/>
              </a:fgClr>
              <a:bgClr>
                <a:schemeClr val="bg1"/>
              </a:bgClr>
            </a:pattFill>
            <a:ln>
              <a:noFill/>
            </a:ln>
            <a:effectLst/>
          </c:spPr>
          <c:invertIfNegative val="0"/>
          <c:cat>
            <c:strRef>
              <c:f>Sheet1!$A$2:$A$7</c:f>
              <c:strCache>
                <c:ptCount val="6"/>
                <c:pt idx="0">
                  <c:v>Steel</c:v>
                </c:pt>
                <c:pt idx="1">
                  <c:v>CFRP</c:v>
                </c:pt>
                <c:pt idx="2">
                  <c:v>BFRP</c:v>
                </c:pt>
                <c:pt idx="3">
                  <c:v>GFRP</c:v>
                </c:pt>
                <c:pt idx="4">
                  <c:v>AFRP</c:v>
                </c:pt>
                <c:pt idx="5">
                  <c:v>Steel Tendons</c:v>
                </c:pt>
              </c:strCache>
            </c:strRef>
          </c:cat>
          <c:val>
            <c:numRef>
              <c:f>Sheet1!$D$2:$D$7</c:f>
              <c:numCache>
                <c:formatCode>General</c:formatCode>
                <c:ptCount val="6"/>
                <c:pt idx="0">
                  <c:v>1680.26</c:v>
                </c:pt>
                <c:pt idx="1">
                  <c:v>566.45000000000005</c:v>
                </c:pt>
                <c:pt idx="2">
                  <c:v>692.58</c:v>
                </c:pt>
                <c:pt idx="3">
                  <c:v>484.14</c:v>
                </c:pt>
                <c:pt idx="4">
                  <c:v>475.72</c:v>
                </c:pt>
                <c:pt idx="5">
                  <c:v>1683.63</c:v>
                </c:pt>
              </c:numCache>
            </c:numRef>
          </c:val>
          <c:extLst>
            <c:ext xmlns:c16="http://schemas.microsoft.com/office/drawing/2014/chart" uri="{C3380CC4-5D6E-409C-BE32-E72D297353CC}">
              <c16:uniqueId val="{00000002-77A5-4BE4-A84B-C546A147270F}"/>
            </c:ext>
          </c:extLst>
        </c:ser>
        <c:dLbls>
          <c:showLegendKey val="0"/>
          <c:showVal val="0"/>
          <c:showCatName val="0"/>
          <c:showSerName val="0"/>
          <c:showPercent val="0"/>
          <c:showBubbleSize val="0"/>
        </c:dLbls>
        <c:gapWidth val="177"/>
        <c:overlap val="-31"/>
        <c:axId val="749456768"/>
        <c:axId val="749457848"/>
      </c:barChart>
      <c:catAx>
        <c:axId val="7494567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9457848"/>
        <c:crosses val="autoZero"/>
        <c:auto val="1"/>
        <c:lblAlgn val="ctr"/>
        <c:lblOffset val="100"/>
        <c:noMultiLvlLbl val="0"/>
      </c:catAx>
      <c:valAx>
        <c:axId val="7494578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94567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0.41667</cdr:x>
      <cdr:y>0.35714</cdr:y>
    </cdr:from>
    <cdr:to>
      <cdr:x>0.58333</cdr:x>
      <cdr:y>0.64286</cdr:y>
    </cdr:to>
    <cdr:sp macro="" textlink="">
      <cdr:nvSpPr>
        <cdr:cNvPr id="2" name="TextBox 1">
          <a:extLst xmlns:a="http://schemas.openxmlformats.org/drawingml/2006/main">
            <a:ext uri="{FF2B5EF4-FFF2-40B4-BE49-F238E27FC236}">
              <a16:creationId xmlns:a16="http://schemas.microsoft.com/office/drawing/2014/main" id="{6B8206F2-ABC1-74EE-51D1-98F42DEF9311}"/>
            </a:ext>
          </a:extLst>
        </cdr:cNvPr>
        <cdr:cNvSpPr txBox="1"/>
      </cdr:nvSpPr>
      <cdr:spPr>
        <a:xfrm xmlns:a="http://schemas.openxmlformats.org/drawingml/2006/main">
          <a:off x="2286000" y="1143000"/>
          <a:ext cx="914400" cy="9144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IN" sz="1100" kern="1200" dirty="0"/>
        </a:p>
      </cdr:txBody>
    </cdr:sp>
  </cdr:relSizeAnchor>
  <cdr:relSizeAnchor xmlns:cdr="http://schemas.openxmlformats.org/drawingml/2006/chartDrawing">
    <cdr:from>
      <cdr:x>0.41667</cdr:x>
      <cdr:y>0.35714</cdr:y>
    </cdr:from>
    <cdr:to>
      <cdr:x>0.58333</cdr:x>
      <cdr:y>0.64286</cdr:y>
    </cdr:to>
    <cdr:sp macro="" textlink="">
      <cdr:nvSpPr>
        <cdr:cNvPr id="3" name="TextBox 2">
          <a:extLst xmlns:a="http://schemas.openxmlformats.org/drawingml/2006/main">
            <a:ext uri="{FF2B5EF4-FFF2-40B4-BE49-F238E27FC236}">
              <a16:creationId xmlns:a16="http://schemas.microsoft.com/office/drawing/2014/main" id="{C322C03E-1328-54B4-2B71-8EB94BD7FB45}"/>
            </a:ext>
          </a:extLst>
        </cdr:cNvPr>
        <cdr:cNvSpPr txBox="1"/>
      </cdr:nvSpPr>
      <cdr:spPr>
        <a:xfrm xmlns:a="http://schemas.openxmlformats.org/drawingml/2006/main">
          <a:off x="2286000" y="1143000"/>
          <a:ext cx="914400" cy="9144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IN" sz="1100" kern="1200" dirty="0"/>
        </a:p>
      </cdr:txBody>
    </cdr:sp>
  </cdr:relSizeAnchor>
  <cdr:relSizeAnchor xmlns:cdr="http://schemas.openxmlformats.org/drawingml/2006/chartDrawing">
    <cdr:from>
      <cdr:x>0.41667</cdr:x>
      <cdr:y>0.35714</cdr:y>
    </cdr:from>
    <cdr:to>
      <cdr:x>0.58333</cdr:x>
      <cdr:y>0.64286</cdr:y>
    </cdr:to>
    <cdr:sp macro="" textlink="">
      <cdr:nvSpPr>
        <cdr:cNvPr id="4" name="TextBox 3">
          <a:extLst xmlns:a="http://schemas.openxmlformats.org/drawingml/2006/main">
            <a:ext uri="{FF2B5EF4-FFF2-40B4-BE49-F238E27FC236}">
              <a16:creationId xmlns:a16="http://schemas.microsoft.com/office/drawing/2014/main" id="{59CAE530-92F8-4CBF-AB96-5A0AB4E2E019}"/>
            </a:ext>
          </a:extLst>
        </cdr:cNvPr>
        <cdr:cNvSpPr txBox="1"/>
      </cdr:nvSpPr>
      <cdr:spPr>
        <a:xfrm xmlns:a="http://schemas.openxmlformats.org/drawingml/2006/main">
          <a:off x="2286000" y="1143000"/>
          <a:ext cx="914400" cy="9144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IN" sz="1100" kern="1200" dirty="0"/>
        </a:p>
      </cdr:txBody>
    </cdr:sp>
  </cdr:relSizeAnchor>
  <cdr:relSizeAnchor xmlns:cdr="http://schemas.openxmlformats.org/drawingml/2006/chartDrawing">
    <cdr:from>
      <cdr:x>0.52002</cdr:x>
      <cdr:y>0.42698</cdr:y>
    </cdr:from>
    <cdr:to>
      <cdr:x>0.68669</cdr:x>
      <cdr:y>0.7127</cdr:y>
    </cdr:to>
    <cdr:sp macro="" textlink="">
      <cdr:nvSpPr>
        <cdr:cNvPr id="5" name="TextBox 4">
          <a:extLst xmlns:a="http://schemas.openxmlformats.org/drawingml/2006/main">
            <a:ext uri="{FF2B5EF4-FFF2-40B4-BE49-F238E27FC236}">
              <a16:creationId xmlns:a16="http://schemas.microsoft.com/office/drawing/2014/main" id="{8F2ED5EB-1351-3F7E-41C0-5698BE5422CB}"/>
            </a:ext>
          </a:extLst>
        </cdr:cNvPr>
        <cdr:cNvSpPr txBox="1"/>
      </cdr:nvSpPr>
      <cdr:spPr>
        <a:xfrm xmlns:a="http://schemas.openxmlformats.org/drawingml/2006/main">
          <a:off x="2853053" y="1366520"/>
          <a:ext cx="914400" cy="914400"/>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endParaRPr lang="en-IN" sz="1100" kern="1200" dirty="0"/>
        </a:p>
      </cdr:txBody>
    </cdr:sp>
  </cdr:relSizeAnchor>
</c:userShape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B46DCCC9-BCBB-4244-B52F-2A0A1BF2F4FA}" type="datetimeFigureOut">
              <a:rPr lang="en-US" smtClean="0"/>
              <a:t>11/25/2025</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CA0B8FE5-20C2-1449-B26E-24B18CE4D795}" type="slidenum">
              <a:rPr lang="en-US" smtClean="0"/>
              <a:t>‹#›</a:t>
            </a:fld>
            <a:endParaRPr lang="en-US"/>
          </a:p>
        </p:txBody>
      </p:sp>
    </p:spTree>
    <p:extLst>
      <p:ext uri="{BB962C8B-B14F-4D97-AF65-F5344CB8AC3E}">
        <p14:creationId xmlns:p14="http://schemas.microsoft.com/office/powerpoint/2010/main" val="3440881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5.xml"/><Relationship Id="rId4" Type="http://schemas.openxmlformats.org/officeDocument/2006/relationships/chart" Target="../charts/chart3.xml"/></Relationships>
</file>

<file path=ppt/slides/_rels/slide1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13.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4210D3-BE7A-C918-1C3C-C934C73ABFEC}"/>
              </a:ext>
            </a:extLst>
          </p:cNvPr>
          <p:cNvSpPr txBox="1"/>
          <p:nvPr/>
        </p:nvSpPr>
        <p:spPr>
          <a:xfrm>
            <a:off x="2804532" y="490653"/>
            <a:ext cx="9852102" cy="1015663"/>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National Institute of Technology </a:t>
            </a:r>
            <a:r>
              <a:rPr lang="en-US" sz="3200" b="1" dirty="0" err="1">
                <a:latin typeface="Times New Roman" panose="02020603050405020304" pitchFamily="18" charset="0"/>
                <a:cs typeface="Times New Roman" panose="02020603050405020304" pitchFamily="18" charset="0"/>
              </a:rPr>
              <a:t>Karnataka,Surathkal</a:t>
            </a:r>
            <a:endParaRPr lang="en-US" sz="3200" b="1" dirty="0">
              <a:latin typeface="Times New Roman" panose="02020603050405020304" pitchFamily="18" charset="0"/>
              <a:cs typeface="Times New Roman" panose="02020603050405020304" pitchFamily="18" charset="0"/>
            </a:endParaRPr>
          </a:p>
          <a:p>
            <a:pPr algn="ctr"/>
            <a:r>
              <a:rPr lang="en-US" sz="2800" b="1" dirty="0" err="1">
                <a:latin typeface="Times New Roman" panose="02020603050405020304" pitchFamily="18" charset="0"/>
                <a:cs typeface="Times New Roman" panose="02020603050405020304" pitchFamily="18" charset="0"/>
              </a:rPr>
              <a:t>Mangalore,Karnataka</a:t>
            </a:r>
            <a:r>
              <a:rPr lang="en-US" sz="2800" b="1" dirty="0">
                <a:latin typeface="Times New Roman" panose="02020603050405020304" pitchFamily="18" charset="0"/>
                <a:cs typeface="Times New Roman" panose="02020603050405020304" pitchFamily="18" charset="0"/>
              </a:rPr>
              <a:t> 575025</a:t>
            </a:r>
            <a:endParaRPr lang="en-IN" sz="2800" b="1" dirty="0"/>
          </a:p>
        </p:txBody>
      </p:sp>
      <p:pic>
        <p:nvPicPr>
          <p:cNvPr id="5" name="Picture 4">
            <a:extLst>
              <a:ext uri="{FF2B5EF4-FFF2-40B4-BE49-F238E27FC236}">
                <a16:creationId xmlns:a16="http://schemas.microsoft.com/office/drawing/2014/main" id="{3F791BF8-C61D-7744-8ABB-10A7FE9814F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75349" y="1611351"/>
            <a:ext cx="1954251" cy="1954251"/>
          </a:xfrm>
          <a:prstGeom prst="rect">
            <a:avLst/>
          </a:prstGeom>
          <a:noFill/>
        </p:spPr>
      </p:pic>
      <p:sp>
        <p:nvSpPr>
          <p:cNvPr id="6" name="TextBox 5">
            <a:extLst>
              <a:ext uri="{FF2B5EF4-FFF2-40B4-BE49-F238E27FC236}">
                <a16:creationId xmlns:a16="http://schemas.microsoft.com/office/drawing/2014/main" id="{791C1F55-4951-F44D-1BB1-464FC5465E12}"/>
              </a:ext>
            </a:extLst>
          </p:cNvPr>
          <p:cNvSpPr txBox="1"/>
          <p:nvPr/>
        </p:nvSpPr>
        <p:spPr>
          <a:xfrm>
            <a:off x="4898173" y="3709892"/>
            <a:ext cx="5204832" cy="954107"/>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Department of Civil Engineering</a:t>
            </a:r>
          </a:p>
          <a:p>
            <a:pPr algn="ctr"/>
            <a:r>
              <a:rPr lang="en-US" sz="2800" dirty="0">
                <a:latin typeface="Times New Roman" panose="02020603050405020304" pitchFamily="18" charset="0"/>
                <a:cs typeface="Times New Roman" panose="02020603050405020304" pitchFamily="18" charset="0"/>
              </a:rPr>
              <a:t>Mini Project on</a:t>
            </a:r>
            <a:endParaRPr lang="en-IN" sz="28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9990A7EE-31CE-5E5B-AAFD-DD19F8F084EE}"/>
              </a:ext>
            </a:extLst>
          </p:cNvPr>
          <p:cNvSpPr txBox="1"/>
          <p:nvPr/>
        </p:nvSpPr>
        <p:spPr>
          <a:xfrm>
            <a:off x="2107580" y="4808289"/>
            <a:ext cx="10549054" cy="861774"/>
          </a:xfrm>
          <a:prstGeom prst="rect">
            <a:avLst/>
          </a:prstGeom>
          <a:noFill/>
        </p:spPr>
        <p:txBody>
          <a:bodyPr wrap="square" rtlCol="0">
            <a:spAutoFit/>
          </a:bodyPr>
          <a:lstStyle/>
          <a:p>
            <a:r>
              <a:rPr lang="en-IN" sz="3200" b="1" dirty="0">
                <a:latin typeface="Bitter Medium" pitchFamily="34" charset="0"/>
                <a:ea typeface="Bitter Medium" pitchFamily="34" charset="-122"/>
                <a:cs typeface="Bitter Medium" pitchFamily="34" charset="-120"/>
              </a:rPr>
              <a:t>DESIGN AND ANALYSIS OF CABLE STAYED BRIDGES</a:t>
            </a:r>
            <a:endParaRPr lang="en-US" sz="3200" b="1" dirty="0"/>
          </a:p>
          <a:p>
            <a:endParaRPr lang="en-IN" dirty="0"/>
          </a:p>
        </p:txBody>
      </p:sp>
      <p:sp>
        <p:nvSpPr>
          <p:cNvPr id="9" name="TextBox 8">
            <a:extLst>
              <a:ext uri="{FF2B5EF4-FFF2-40B4-BE49-F238E27FC236}">
                <a16:creationId xmlns:a16="http://schemas.microsoft.com/office/drawing/2014/main" id="{5D8A778E-43E0-DFF6-A755-5F15BE3379CE}"/>
              </a:ext>
            </a:extLst>
          </p:cNvPr>
          <p:cNvSpPr txBox="1"/>
          <p:nvPr/>
        </p:nvSpPr>
        <p:spPr>
          <a:xfrm>
            <a:off x="1594623" y="5769748"/>
            <a:ext cx="3646450" cy="1631216"/>
          </a:xfrm>
          <a:prstGeom prst="rect">
            <a:avLst/>
          </a:prstGeom>
          <a:noFill/>
        </p:spPr>
        <p:txBody>
          <a:bodyPr wrap="square" rtlCol="0">
            <a:spAutoFit/>
          </a:bodyPr>
          <a:lstStyle/>
          <a:p>
            <a:r>
              <a:rPr lang="en-US" sz="2000" b="1" dirty="0"/>
              <a:t>Presented By:</a:t>
            </a:r>
          </a:p>
          <a:p>
            <a:r>
              <a:rPr lang="en-US" sz="2000" dirty="0"/>
              <a:t>P GEETHA (231CV238)</a:t>
            </a:r>
          </a:p>
          <a:p>
            <a:r>
              <a:rPr lang="en-US" sz="2000" dirty="0"/>
              <a:t>KEERTHIPRABA (231CV225)</a:t>
            </a:r>
          </a:p>
          <a:p>
            <a:r>
              <a:rPr lang="en-US" sz="2000" dirty="0"/>
              <a:t>SRUSHTI D S (231CV254)</a:t>
            </a:r>
          </a:p>
          <a:p>
            <a:r>
              <a:rPr lang="en-US" sz="2000" dirty="0"/>
              <a:t>BHUMIKA MEENA (231CV213)</a:t>
            </a:r>
            <a:endParaRPr lang="en-IN" sz="2000" dirty="0"/>
          </a:p>
        </p:txBody>
      </p:sp>
      <p:sp>
        <p:nvSpPr>
          <p:cNvPr id="10" name="TextBox 9">
            <a:extLst>
              <a:ext uri="{FF2B5EF4-FFF2-40B4-BE49-F238E27FC236}">
                <a16:creationId xmlns:a16="http://schemas.microsoft.com/office/drawing/2014/main" id="{11819579-66AA-3065-794F-BE218DB14A70}"/>
              </a:ext>
            </a:extLst>
          </p:cNvPr>
          <p:cNvSpPr txBox="1"/>
          <p:nvPr/>
        </p:nvSpPr>
        <p:spPr>
          <a:xfrm>
            <a:off x="9835378" y="5846799"/>
            <a:ext cx="3367666" cy="1077218"/>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Under the guidance of</a:t>
            </a:r>
            <a:r>
              <a:rPr lang="en-US" sz="2000" dirty="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Dr. PRASHANTH M H</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5613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02788"/>
          </a:xfrm>
          <a:prstGeom prst="rect">
            <a:avLst/>
          </a:prstGeom>
        </p:spPr>
      </p:pic>
      <p:sp>
        <p:nvSpPr>
          <p:cNvPr id="27" name="TextBox 26">
            <a:extLst>
              <a:ext uri="{FF2B5EF4-FFF2-40B4-BE49-F238E27FC236}">
                <a16:creationId xmlns:a16="http://schemas.microsoft.com/office/drawing/2014/main" id="{37847375-E07D-58D3-2663-F0A30C792360}"/>
              </a:ext>
            </a:extLst>
          </p:cNvPr>
          <p:cNvSpPr txBox="1"/>
          <p:nvPr/>
        </p:nvSpPr>
        <p:spPr>
          <a:xfrm>
            <a:off x="3662680" y="4226560"/>
            <a:ext cx="7305040" cy="923330"/>
          </a:xfrm>
          <a:prstGeom prst="rect">
            <a:avLst/>
          </a:prstGeom>
          <a:noFill/>
        </p:spPr>
        <p:txBody>
          <a:bodyPr wrap="square" rtlCol="0">
            <a:spAutoFit/>
          </a:bodyPr>
          <a:lstStyle/>
          <a:p>
            <a:r>
              <a:rPr lang="en-US" sz="5400" dirty="0"/>
              <a:t>Results and Discussions</a:t>
            </a:r>
            <a:endParaRPr lang="en-IN" sz="5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8D9EF57C-6115-BDD6-070B-DC84860570C4}"/>
              </a:ext>
            </a:extLst>
          </p:cNvPr>
          <p:cNvGraphicFramePr/>
          <p:nvPr>
            <p:extLst>
              <p:ext uri="{D42A27DB-BD31-4B8C-83A1-F6EECF244321}">
                <p14:modId xmlns:p14="http://schemas.microsoft.com/office/powerpoint/2010/main" val="2733882896"/>
              </p:ext>
            </p:extLst>
          </p:nvPr>
        </p:nvGraphicFramePr>
        <p:xfrm>
          <a:off x="1191260" y="1604595"/>
          <a:ext cx="4363720" cy="261810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89A149E4-646E-E223-46F1-F75F9385C44C}"/>
              </a:ext>
            </a:extLst>
          </p:cNvPr>
          <p:cNvGraphicFramePr/>
          <p:nvPr>
            <p:extLst>
              <p:ext uri="{D42A27DB-BD31-4B8C-83A1-F6EECF244321}">
                <p14:modId xmlns:p14="http://schemas.microsoft.com/office/powerpoint/2010/main" val="2498566700"/>
              </p:ext>
            </p:extLst>
          </p:nvPr>
        </p:nvGraphicFramePr>
        <p:xfrm>
          <a:off x="7852410" y="1415415"/>
          <a:ext cx="5204460" cy="260604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a:extLst>
              <a:ext uri="{FF2B5EF4-FFF2-40B4-BE49-F238E27FC236}">
                <a16:creationId xmlns:a16="http://schemas.microsoft.com/office/drawing/2014/main" id="{724B0927-394D-ADEC-53B9-2AEA763AD371}"/>
              </a:ext>
            </a:extLst>
          </p:cNvPr>
          <p:cNvGraphicFramePr/>
          <p:nvPr>
            <p:extLst>
              <p:ext uri="{D42A27DB-BD31-4B8C-83A1-F6EECF244321}">
                <p14:modId xmlns:p14="http://schemas.microsoft.com/office/powerpoint/2010/main" val="183041197"/>
              </p:ext>
            </p:extLst>
          </p:nvPr>
        </p:nvGraphicFramePr>
        <p:xfrm>
          <a:off x="850900" y="4607639"/>
          <a:ext cx="5511800" cy="2800350"/>
        </p:xfrm>
        <a:graphic>
          <a:graphicData uri="http://schemas.openxmlformats.org/drawingml/2006/chart">
            <c:chart xmlns:c="http://schemas.openxmlformats.org/drawingml/2006/chart" xmlns:r="http://schemas.openxmlformats.org/officeDocument/2006/relationships" r:id="rId4"/>
          </a:graphicData>
        </a:graphic>
      </p:graphicFrame>
      <p:sp>
        <p:nvSpPr>
          <p:cNvPr id="5" name="TextBox 4">
            <a:extLst>
              <a:ext uri="{FF2B5EF4-FFF2-40B4-BE49-F238E27FC236}">
                <a16:creationId xmlns:a16="http://schemas.microsoft.com/office/drawing/2014/main" id="{F2F2020D-F561-52B9-A9DF-72CB9CC6514B}"/>
              </a:ext>
            </a:extLst>
          </p:cNvPr>
          <p:cNvSpPr txBox="1"/>
          <p:nvPr/>
        </p:nvSpPr>
        <p:spPr>
          <a:xfrm>
            <a:off x="3119120" y="821611"/>
            <a:ext cx="8950960" cy="523220"/>
          </a:xfrm>
          <a:prstGeom prst="rect">
            <a:avLst/>
          </a:prstGeom>
          <a:noFill/>
        </p:spPr>
        <p:txBody>
          <a:bodyPr wrap="square" rtlCol="0">
            <a:spAutoFit/>
          </a:bodyPr>
          <a:lstStyle/>
          <a:p>
            <a:r>
              <a:rPr lang="en-US" sz="2800" b="1" dirty="0"/>
              <a:t>Comparison of Displacement for Different Materials</a:t>
            </a:r>
            <a:endParaRPr lang="en-IN" sz="2800" b="1" dirty="0"/>
          </a:p>
        </p:txBody>
      </p:sp>
      <p:sp>
        <p:nvSpPr>
          <p:cNvPr id="6" name="TextBox 5">
            <a:extLst>
              <a:ext uri="{FF2B5EF4-FFF2-40B4-BE49-F238E27FC236}">
                <a16:creationId xmlns:a16="http://schemas.microsoft.com/office/drawing/2014/main" id="{735A14CC-BE9C-FF2C-D87A-A4A03D1F3C66}"/>
              </a:ext>
            </a:extLst>
          </p:cNvPr>
          <p:cNvSpPr txBox="1"/>
          <p:nvPr/>
        </p:nvSpPr>
        <p:spPr>
          <a:xfrm>
            <a:off x="2550160" y="4238307"/>
            <a:ext cx="1391920" cy="369332"/>
          </a:xfrm>
          <a:prstGeom prst="rect">
            <a:avLst/>
          </a:prstGeom>
          <a:noFill/>
        </p:spPr>
        <p:txBody>
          <a:bodyPr wrap="square" rtlCol="0">
            <a:spAutoFit/>
          </a:bodyPr>
          <a:lstStyle/>
          <a:p>
            <a:r>
              <a:rPr lang="en-US" dirty="0"/>
              <a:t>Static Loads</a:t>
            </a:r>
            <a:endParaRPr lang="en-IN" dirty="0"/>
          </a:p>
        </p:txBody>
      </p:sp>
      <p:sp>
        <p:nvSpPr>
          <p:cNvPr id="7" name="TextBox 6">
            <a:extLst>
              <a:ext uri="{FF2B5EF4-FFF2-40B4-BE49-F238E27FC236}">
                <a16:creationId xmlns:a16="http://schemas.microsoft.com/office/drawing/2014/main" id="{C1FBA569-012B-4B09-4710-E004064BB325}"/>
              </a:ext>
            </a:extLst>
          </p:cNvPr>
          <p:cNvSpPr txBox="1"/>
          <p:nvPr/>
        </p:nvSpPr>
        <p:spPr>
          <a:xfrm>
            <a:off x="9692640" y="4021455"/>
            <a:ext cx="1747520" cy="369332"/>
          </a:xfrm>
          <a:prstGeom prst="rect">
            <a:avLst/>
          </a:prstGeom>
          <a:noFill/>
        </p:spPr>
        <p:txBody>
          <a:bodyPr wrap="square" rtlCol="0">
            <a:spAutoFit/>
          </a:bodyPr>
          <a:lstStyle/>
          <a:p>
            <a:r>
              <a:rPr lang="en-US" dirty="0"/>
              <a:t>Vehicle Loads</a:t>
            </a:r>
            <a:endParaRPr lang="en-IN" dirty="0"/>
          </a:p>
        </p:txBody>
      </p:sp>
      <p:sp>
        <p:nvSpPr>
          <p:cNvPr id="8" name="TextBox 7">
            <a:extLst>
              <a:ext uri="{FF2B5EF4-FFF2-40B4-BE49-F238E27FC236}">
                <a16:creationId xmlns:a16="http://schemas.microsoft.com/office/drawing/2014/main" id="{E08CF51F-5D06-5FB8-CA84-853FD26D649F}"/>
              </a:ext>
            </a:extLst>
          </p:cNvPr>
          <p:cNvSpPr txBox="1"/>
          <p:nvPr/>
        </p:nvSpPr>
        <p:spPr>
          <a:xfrm>
            <a:off x="2498089" y="7407989"/>
            <a:ext cx="2217422" cy="369332"/>
          </a:xfrm>
          <a:prstGeom prst="rect">
            <a:avLst/>
          </a:prstGeom>
          <a:noFill/>
        </p:spPr>
        <p:txBody>
          <a:bodyPr wrap="square" rtlCol="0">
            <a:spAutoFit/>
          </a:bodyPr>
          <a:lstStyle/>
          <a:p>
            <a:r>
              <a:rPr lang="en-US" dirty="0"/>
              <a:t>Combined Loads</a:t>
            </a:r>
            <a:endParaRPr lang="en-IN" dirty="0"/>
          </a:p>
        </p:txBody>
      </p:sp>
      <p:sp>
        <p:nvSpPr>
          <p:cNvPr id="9" name="TextBox 8">
            <a:extLst>
              <a:ext uri="{FF2B5EF4-FFF2-40B4-BE49-F238E27FC236}">
                <a16:creationId xmlns:a16="http://schemas.microsoft.com/office/drawing/2014/main" id="{5DE10F95-5792-85B3-A84F-8C5FC339A153}"/>
              </a:ext>
            </a:extLst>
          </p:cNvPr>
          <p:cNvSpPr txBox="1"/>
          <p:nvPr/>
        </p:nvSpPr>
        <p:spPr>
          <a:xfrm>
            <a:off x="7540307" y="5242501"/>
            <a:ext cx="6052185" cy="1754326"/>
          </a:xfrm>
          <a:prstGeom prst="rect">
            <a:avLst/>
          </a:prstGeom>
          <a:noFill/>
        </p:spPr>
        <p:txBody>
          <a:bodyPr wrap="square" rtlCol="0">
            <a:spAutoFit/>
          </a:bodyPr>
          <a:lstStyle/>
          <a:p>
            <a:r>
              <a:rPr lang="en-US" dirty="0"/>
              <a:t>Steel and steel tendons record the highest relative displacements, while CFRP and AFRP show the lowest, indicating superior stiffness and seismic </a:t>
            </a:r>
            <a:r>
              <a:rPr lang="en-US" dirty="0" err="1"/>
              <a:t>stability.BFRP</a:t>
            </a:r>
            <a:r>
              <a:rPr lang="en-US" dirty="0"/>
              <a:t> and GFRP perform moderately, proving that lighter FRP cables effectively control movements and enhance overall dynamic response.</a:t>
            </a:r>
            <a:endParaRPr lang="en-IN" dirty="0"/>
          </a:p>
        </p:txBody>
      </p:sp>
    </p:spTree>
    <p:extLst>
      <p:ext uri="{BB962C8B-B14F-4D97-AF65-F5344CB8AC3E}">
        <p14:creationId xmlns:p14="http://schemas.microsoft.com/office/powerpoint/2010/main" val="39460212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565A8EAF-BA8F-4824-70C3-E1A049C21630}"/>
              </a:ext>
            </a:extLst>
          </p:cNvPr>
          <p:cNvGraphicFramePr/>
          <p:nvPr>
            <p:extLst>
              <p:ext uri="{D42A27DB-BD31-4B8C-83A1-F6EECF244321}">
                <p14:modId xmlns:p14="http://schemas.microsoft.com/office/powerpoint/2010/main" val="1721335614"/>
              </p:ext>
            </p:extLst>
          </p:nvPr>
        </p:nvGraphicFramePr>
        <p:xfrm>
          <a:off x="1042035" y="1640840"/>
          <a:ext cx="5722620" cy="30784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55766FD8-810D-6177-4B5B-8A87909105F4}"/>
              </a:ext>
            </a:extLst>
          </p:cNvPr>
          <p:cNvGraphicFramePr/>
          <p:nvPr>
            <p:extLst>
              <p:ext uri="{D42A27DB-BD31-4B8C-83A1-F6EECF244321}">
                <p14:modId xmlns:p14="http://schemas.microsoft.com/office/powerpoint/2010/main" val="1297887649"/>
              </p:ext>
            </p:extLst>
          </p:nvPr>
        </p:nvGraphicFramePr>
        <p:xfrm>
          <a:off x="7865747" y="1518920"/>
          <a:ext cx="5486400" cy="32004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a:extLst>
              <a:ext uri="{FF2B5EF4-FFF2-40B4-BE49-F238E27FC236}">
                <a16:creationId xmlns:a16="http://schemas.microsoft.com/office/drawing/2014/main" id="{21BF15C7-7B74-6FFB-CCBB-AF9B6E6A0A28}"/>
              </a:ext>
            </a:extLst>
          </p:cNvPr>
          <p:cNvGraphicFramePr/>
          <p:nvPr>
            <p:extLst>
              <p:ext uri="{D42A27DB-BD31-4B8C-83A1-F6EECF244321}">
                <p14:modId xmlns:p14="http://schemas.microsoft.com/office/powerpoint/2010/main" val="4072456165"/>
              </p:ext>
            </p:extLst>
          </p:nvPr>
        </p:nvGraphicFramePr>
        <p:xfrm>
          <a:off x="1042035" y="4944110"/>
          <a:ext cx="5556250" cy="2527300"/>
        </p:xfrm>
        <a:graphic>
          <a:graphicData uri="http://schemas.openxmlformats.org/drawingml/2006/chart">
            <c:chart xmlns:c="http://schemas.openxmlformats.org/drawingml/2006/chart" xmlns:r="http://schemas.openxmlformats.org/officeDocument/2006/relationships" r:id="rId4"/>
          </a:graphicData>
        </a:graphic>
      </p:graphicFrame>
      <p:sp>
        <p:nvSpPr>
          <p:cNvPr id="5" name="TextBox 4">
            <a:extLst>
              <a:ext uri="{FF2B5EF4-FFF2-40B4-BE49-F238E27FC236}">
                <a16:creationId xmlns:a16="http://schemas.microsoft.com/office/drawing/2014/main" id="{EDEA3FCB-7644-0420-5C19-773E303CD62F}"/>
              </a:ext>
            </a:extLst>
          </p:cNvPr>
          <p:cNvSpPr txBox="1"/>
          <p:nvPr/>
        </p:nvSpPr>
        <p:spPr>
          <a:xfrm>
            <a:off x="3903345" y="743615"/>
            <a:ext cx="7833361" cy="523220"/>
          </a:xfrm>
          <a:prstGeom prst="rect">
            <a:avLst/>
          </a:prstGeom>
          <a:noFill/>
        </p:spPr>
        <p:txBody>
          <a:bodyPr wrap="square" rtlCol="0">
            <a:spAutoFit/>
          </a:bodyPr>
          <a:lstStyle/>
          <a:p>
            <a:r>
              <a:rPr lang="en-US" sz="2800" dirty="0"/>
              <a:t>Beam Results (Max </a:t>
            </a:r>
            <a:r>
              <a:rPr lang="en-US" sz="2800" dirty="0" err="1"/>
              <a:t>Axial.Shear</a:t>
            </a:r>
            <a:r>
              <a:rPr lang="en-US" sz="2800" dirty="0"/>
              <a:t> and BM)</a:t>
            </a:r>
            <a:endParaRPr lang="en-IN" sz="2800" dirty="0"/>
          </a:p>
        </p:txBody>
      </p:sp>
      <p:sp>
        <p:nvSpPr>
          <p:cNvPr id="7" name="TextBox 6">
            <a:extLst>
              <a:ext uri="{FF2B5EF4-FFF2-40B4-BE49-F238E27FC236}">
                <a16:creationId xmlns:a16="http://schemas.microsoft.com/office/drawing/2014/main" id="{BD148265-731C-19CB-444A-5AE613B9A4FD}"/>
              </a:ext>
            </a:extLst>
          </p:cNvPr>
          <p:cNvSpPr txBox="1"/>
          <p:nvPr/>
        </p:nvSpPr>
        <p:spPr>
          <a:xfrm>
            <a:off x="7315200" y="5053598"/>
            <a:ext cx="6961505" cy="2308324"/>
          </a:xfrm>
          <a:prstGeom prst="rect">
            <a:avLst/>
          </a:prstGeom>
          <a:noFill/>
        </p:spPr>
        <p:txBody>
          <a:bodyPr wrap="square">
            <a:spAutoFit/>
          </a:bodyPr>
          <a:lstStyle/>
          <a:p>
            <a:r>
              <a:rPr lang="en-IN" dirty="0"/>
              <a:t>Steel and steel tendons generated the highest axial forces, shear forces, and bending moments, showing greater force transfer and higher demand on deck beams under combined </a:t>
            </a:r>
            <a:r>
              <a:rPr lang="en-IN" dirty="0" err="1"/>
              <a:t>loads.All</a:t>
            </a:r>
            <a:r>
              <a:rPr lang="en-IN" dirty="0"/>
              <a:t> FRP cable materials significantly reduced beam forces and moments, with CFRP and AFRP providing the most efficient load distribution and improved seismic </a:t>
            </a:r>
            <a:r>
              <a:rPr lang="en-IN" dirty="0" err="1"/>
              <a:t>response.Overall</a:t>
            </a:r>
            <a:r>
              <a:rPr lang="en-IN" dirty="0"/>
              <a:t>, FRP cables deliver a lighter, more balanced, and less force-intensive structural behaviour, enhancing beam performance under multi-hazard loading.</a:t>
            </a:r>
          </a:p>
        </p:txBody>
      </p:sp>
    </p:spTree>
    <p:extLst>
      <p:ext uri="{BB962C8B-B14F-4D97-AF65-F5344CB8AC3E}">
        <p14:creationId xmlns:p14="http://schemas.microsoft.com/office/powerpoint/2010/main" val="1941523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C87909C5-8237-D461-1616-BE74D50A232D}"/>
              </a:ext>
            </a:extLst>
          </p:cNvPr>
          <p:cNvGraphicFramePr/>
          <p:nvPr>
            <p:extLst>
              <p:ext uri="{D42A27DB-BD31-4B8C-83A1-F6EECF244321}">
                <p14:modId xmlns:p14="http://schemas.microsoft.com/office/powerpoint/2010/main" val="418026475"/>
              </p:ext>
            </p:extLst>
          </p:nvPr>
        </p:nvGraphicFramePr>
        <p:xfrm>
          <a:off x="1408430" y="1996440"/>
          <a:ext cx="5744210" cy="433324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8B00A6F7-B54B-E60E-EB2A-B4055A532E16}"/>
              </a:ext>
            </a:extLst>
          </p:cNvPr>
          <p:cNvSpPr txBox="1"/>
          <p:nvPr/>
        </p:nvSpPr>
        <p:spPr>
          <a:xfrm>
            <a:off x="5567680" y="894080"/>
            <a:ext cx="3728720" cy="584775"/>
          </a:xfrm>
          <a:prstGeom prst="rect">
            <a:avLst/>
          </a:prstGeom>
          <a:noFill/>
        </p:spPr>
        <p:txBody>
          <a:bodyPr wrap="square" rtlCol="0">
            <a:spAutoFit/>
          </a:bodyPr>
          <a:lstStyle/>
          <a:p>
            <a:r>
              <a:rPr lang="en-US" sz="3200" dirty="0"/>
              <a:t>Support Reactions</a:t>
            </a:r>
            <a:endParaRPr lang="en-IN" sz="3200" dirty="0"/>
          </a:p>
        </p:txBody>
      </p:sp>
      <p:sp>
        <p:nvSpPr>
          <p:cNvPr id="7" name="TextBox 6">
            <a:extLst>
              <a:ext uri="{FF2B5EF4-FFF2-40B4-BE49-F238E27FC236}">
                <a16:creationId xmlns:a16="http://schemas.microsoft.com/office/drawing/2014/main" id="{5DDBD5A2-F8E7-0F3F-87CC-1F95FFAB707A}"/>
              </a:ext>
            </a:extLst>
          </p:cNvPr>
          <p:cNvSpPr txBox="1"/>
          <p:nvPr/>
        </p:nvSpPr>
        <p:spPr>
          <a:xfrm>
            <a:off x="8453120" y="3072398"/>
            <a:ext cx="5435600" cy="2585323"/>
          </a:xfrm>
          <a:prstGeom prst="rect">
            <a:avLst/>
          </a:prstGeom>
          <a:noFill/>
        </p:spPr>
        <p:txBody>
          <a:bodyPr wrap="square">
            <a:spAutoFit/>
          </a:bodyPr>
          <a:lstStyle/>
          <a:p>
            <a:r>
              <a:rPr lang="en-US" dirty="0"/>
              <a:t>Steel and steel tendons generated the highest support reactions, indicating larger force transfer and greater foundation demand under combined </a:t>
            </a:r>
            <a:r>
              <a:rPr lang="en-US" dirty="0" err="1"/>
              <a:t>loads.All</a:t>
            </a:r>
            <a:r>
              <a:rPr lang="en-US" dirty="0"/>
              <a:t> FRP materials showed significantly reduced reaction forces, with CFRP and AFRP delivering the most efficient load </a:t>
            </a:r>
            <a:r>
              <a:rPr lang="en-US" dirty="0" err="1"/>
              <a:t>distribution.Overall</a:t>
            </a:r>
            <a:r>
              <a:rPr lang="en-US" dirty="0"/>
              <a:t>, FRP cables improve seismic and wind performance by lowering base shear and overturning forces, making them structurally more efficient than steel.</a:t>
            </a:r>
            <a:r>
              <a:rPr lang="en-IN" dirty="0"/>
              <a:t>.</a:t>
            </a:r>
          </a:p>
        </p:txBody>
      </p:sp>
    </p:spTree>
    <p:extLst>
      <p:ext uri="{BB962C8B-B14F-4D97-AF65-F5344CB8AC3E}">
        <p14:creationId xmlns:p14="http://schemas.microsoft.com/office/powerpoint/2010/main" val="520153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87B34A83-8E86-F956-2308-50BC3AF747F8}"/>
              </a:ext>
            </a:extLst>
          </p:cNvPr>
          <p:cNvGraphicFramePr/>
          <p:nvPr>
            <p:extLst>
              <p:ext uri="{D42A27DB-BD31-4B8C-83A1-F6EECF244321}">
                <p14:modId xmlns:p14="http://schemas.microsoft.com/office/powerpoint/2010/main" val="1935796390"/>
              </p:ext>
            </p:extLst>
          </p:nvPr>
        </p:nvGraphicFramePr>
        <p:xfrm>
          <a:off x="857250" y="1939290"/>
          <a:ext cx="7037070" cy="4156710"/>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E877EB75-24C4-E6D9-8303-85E77D0A7D20}"/>
              </a:ext>
            </a:extLst>
          </p:cNvPr>
          <p:cNvSpPr txBox="1"/>
          <p:nvPr/>
        </p:nvSpPr>
        <p:spPr>
          <a:xfrm>
            <a:off x="4826000" y="902970"/>
            <a:ext cx="3647440" cy="523220"/>
          </a:xfrm>
          <a:prstGeom prst="rect">
            <a:avLst/>
          </a:prstGeom>
          <a:noFill/>
        </p:spPr>
        <p:txBody>
          <a:bodyPr wrap="square" rtlCol="0">
            <a:spAutoFit/>
          </a:bodyPr>
          <a:lstStyle/>
          <a:p>
            <a:r>
              <a:rPr lang="en-US" sz="2800" dirty="0"/>
              <a:t>Plate Centre Stresses</a:t>
            </a:r>
            <a:endParaRPr lang="en-IN" sz="2800" dirty="0"/>
          </a:p>
        </p:txBody>
      </p:sp>
      <p:sp>
        <p:nvSpPr>
          <p:cNvPr id="5" name="TextBox 4">
            <a:extLst>
              <a:ext uri="{FF2B5EF4-FFF2-40B4-BE49-F238E27FC236}">
                <a16:creationId xmlns:a16="http://schemas.microsoft.com/office/drawing/2014/main" id="{9F1307A0-E8CF-20FF-DC79-A4E46F7ACDF2}"/>
              </a:ext>
            </a:extLst>
          </p:cNvPr>
          <p:cNvSpPr txBox="1"/>
          <p:nvPr/>
        </p:nvSpPr>
        <p:spPr>
          <a:xfrm>
            <a:off x="8183880" y="2633543"/>
            <a:ext cx="5212080" cy="2585323"/>
          </a:xfrm>
          <a:prstGeom prst="rect">
            <a:avLst/>
          </a:prstGeom>
          <a:noFill/>
        </p:spPr>
        <p:txBody>
          <a:bodyPr wrap="square" rtlCol="0">
            <a:spAutoFit/>
          </a:bodyPr>
          <a:lstStyle/>
          <a:p>
            <a:r>
              <a:rPr lang="en-US" dirty="0"/>
              <a:t>Steel cables generated the highest SX, SY, and SXY stresses, indicating greater force concentration on the deck under combined loads.All FRP materials produced significantly lower plate stresses, with CFRP and AFRP giving the most consistent reductions.Overall, FRP cables improve deck stress distribution and reduce peak stress demand, enhancing structural efficiency under full loading conditions.</a:t>
            </a:r>
            <a:endParaRPr lang="en-IN" dirty="0"/>
          </a:p>
        </p:txBody>
      </p:sp>
    </p:spTree>
    <p:extLst>
      <p:ext uri="{BB962C8B-B14F-4D97-AF65-F5344CB8AC3E}">
        <p14:creationId xmlns:p14="http://schemas.microsoft.com/office/powerpoint/2010/main" val="4260055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C48F94-6F34-C96E-EC51-1B0809C7D560}"/>
              </a:ext>
            </a:extLst>
          </p:cNvPr>
          <p:cNvSpPr txBox="1"/>
          <p:nvPr/>
        </p:nvSpPr>
        <p:spPr>
          <a:xfrm>
            <a:off x="5831840" y="1146125"/>
            <a:ext cx="3545840" cy="646331"/>
          </a:xfrm>
          <a:prstGeom prst="rect">
            <a:avLst/>
          </a:prstGeom>
          <a:noFill/>
        </p:spPr>
        <p:txBody>
          <a:bodyPr wrap="square" rtlCol="0">
            <a:spAutoFit/>
          </a:bodyPr>
          <a:lstStyle/>
          <a:p>
            <a:r>
              <a:rPr lang="en-US" sz="3600" b="1" dirty="0"/>
              <a:t>CONCLUSIONS</a:t>
            </a:r>
            <a:endParaRPr lang="en-IN" sz="3600" b="1" dirty="0"/>
          </a:p>
        </p:txBody>
      </p:sp>
      <p:sp>
        <p:nvSpPr>
          <p:cNvPr id="4" name="TextBox 3">
            <a:extLst>
              <a:ext uri="{FF2B5EF4-FFF2-40B4-BE49-F238E27FC236}">
                <a16:creationId xmlns:a16="http://schemas.microsoft.com/office/drawing/2014/main" id="{31358246-9176-8D99-DF45-BBBDA7D84FB1}"/>
              </a:ext>
            </a:extLst>
          </p:cNvPr>
          <p:cNvSpPr txBox="1"/>
          <p:nvPr/>
        </p:nvSpPr>
        <p:spPr>
          <a:xfrm>
            <a:off x="3230880" y="2314306"/>
            <a:ext cx="8854440" cy="4154984"/>
          </a:xfrm>
          <a:prstGeom prst="rect">
            <a:avLst/>
          </a:prstGeom>
          <a:noFill/>
        </p:spPr>
        <p:txBody>
          <a:bodyPr wrap="square">
            <a:spAutoFit/>
          </a:bodyPr>
          <a:lstStyle/>
          <a:p>
            <a:pPr marL="342900" indent="-342900">
              <a:buFont typeface="Arial" panose="020B0604020202020204" pitchFamily="34" charset="0"/>
              <a:buChar char="•"/>
            </a:pPr>
            <a:r>
              <a:rPr lang="en-IN" sz="2400" dirty="0"/>
              <a:t>Steel cables show the highest displacements, forces, reactions, and stresses, leading to increased structural demand and higher long-term maintenance costs. </a:t>
            </a:r>
          </a:p>
          <a:p>
            <a:pPr marL="342900" indent="-342900">
              <a:buFont typeface="Arial" panose="020B0604020202020204" pitchFamily="34" charset="0"/>
              <a:buChar char="•"/>
            </a:pPr>
            <a:r>
              <a:rPr lang="en-IN" sz="2400" dirty="0"/>
              <a:t>FRP cables—especially CFRP and AFRP—deliver superior material efficiency, with lower displacements, smoother force transfer, reduced plate stresses, and improved seismic and wind performance. </a:t>
            </a:r>
          </a:p>
          <a:p>
            <a:pPr marL="342900" indent="-342900">
              <a:buFont typeface="Arial" panose="020B0604020202020204" pitchFamily="34" charset="0"/>
              <a:buChar char="•"/>
            </a:pPr>
            <a:r>
              <a:rPr lang="en-IN" sz="2400" dirty="0"/>
              <a:t>CFRP and AFRP offer the best overall value, combining high structural efficiency with minimal maintenance and lowest lifecycle cost, while BFRP and GFRP provide moderate, budget-friendly alternatives.</a:t>
            </a:r>
          </a:p>
        </p:txBody>
      </p:sp>
    </p:spTree>
    <p:extLst>
      <p:ext uri="{BB962C8B-B14F-4D97-AF65-F5344CB8AC3E}">
        <p14:creationId xmlns:p14="http://schemas.microsoft.com/office/powerpoint/2010/main" val="3283482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75402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C3F42"/>
                </a:solidFill>
                <a:latin typeface="Bitter Medium" pitchFamily="34" charset="0"/>
                <a:ea typeface="Bitter Medium" pitchFamily="34" charset="-122"/>
                <a:cs typeface="Bitter Medium" pitchFamily="34" charset="-120"/>
              </a:rPr>
              <a:t>References</a:t>
            </a:r>
            <a:endParaRPr lang="en-US" sz="2200" dirty="0"/>
          </a:p>
        </p:txBody>
      </p:sp>
      <p:sp>
        <p:nvSpPr>
          <p:cNvPr id="3" name="Text 1"/>
          <p:cNvSpPr/>
          <p:nvPr/>
        </p:nvSpPr>
        <p:spPr>
          <a:xfrm>
            <a:off x="793790" y="1199078"/>
            <a:ext cx="4618553" cy="566976"/>
          </a:xfrm>
          <a:prstGeom prst="rect">
            <a:avLst/>
          </a:prstGeom>
          <a:noFill/>
          <a:ln/>
        </p:spPr>
        <p:txBody>
          <a:bodyPr wrap="none" lIns="0" tIns="0" rIns="0" bIns="0" rtlCol="0" anchor="t"/>
          <a:lstStyle/>
          <a:p>
            <a:pPr marL="0" indent="0" algn="l">
              <a:lnSpc>
                <a:spcPts val="4450"/>
              </a:lnSpc>
              <a:buNone/>
            </a:pPr>
            <a:r>
              <a:rPr lang="en-US" sz="3550" dirty="0">
                <a:solidFill>
                  <a:srgbClr val="2C3F42"/>
                </a:solidFill>
                <a:latin typeface="Bitter Medium" pitchFamily="34" charset="0"/>
                <a:ea typeface="Bitter Medium" pitchFamily="34" charset="-122"/>
                <a:cs typeface="Bitter Medium" pitchFamily="34" charset="-120"/>
              </a:rPr>
              <a:t>Key Research Sources</a:t>
            </a:r>
            <a:endParaRPr lang="en-US" sz="3550" dirty="0"/>
          </a:p>
        </p:txBody>
      </p:sp>
      <p:sp>
        <p:nvSpPr>
          <p:cNvPr id="4" name="Text 2"/>
          <p:cNvSpPr/>
          <p:nvPr/>
        </p:nvSpPr>
        <p:spPr>
          <a:xfrm>
            <a:off x="793790" y="2106216"/>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Key academic references informing our understanding of seismic bridge design, advanced materials, and structural analysis techniques.</a:t>
            </a:r>
            <a:endParaRPr lang="en-US" sz="1750" dirty="0"/>
          </a:p>
        </p:txBody>
      </p:sp>
      <p:sp>
        <p:nvSpPr>
          <p:cNvPr id="5" name="Text 3"/>
          <p:cNvSpPr/>
          <p:nvPr/>
        </p:nvSpPr>
        <p:spPr>
          <a:xfrm>
            <a:off x="793790" y="3087172"/>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Kawashima, K. (2014). Seismic performance and design of cable-stayed bridges. </a:t>
            </a:r>
            <a:r>
              <a:rPr lang="en-US" sz="1750" i="1" dirty="0">
                <a:solidFill>
                  <a:srgbClr val="2B2E3C"/>
                </a:solidFill>
                <a:latin typeface="Open Sans" pitchFamily="34" charset="0"/>
                <a:ea typeface="Open Sans" pitchFamily="34" charset="-122"/>
                <a:cs typeface="Open Sans" pitchFamily="34" charset="-120"/>
              </a:rPr>
              <a:t>Journal of Bridge Engineering</a:t>
            </a:r>
            <a:r>
              <a:rPr lang="en-US" sz="1750" dirty="0">
                <a:solidFill>
                  <a:srgbClr val="2B2E3C"/>
                </a:solidFill>
                <a:latin typeface="Open Sans" pitchFamily="34" charset="0"/>
                <a:ea typeface="Open Sans" pitchFamily="34" charset="-122"/>
                <a:cs typeface="Open Sans" pitchFamily="34" charset="-120"/>
              </a:rPr>
              <a:t>, 19(5), 04014002.</a:t>
            </a:r>
            <a:endParaRPr lang="en-US" sz="1750" dirty="0"/>
          </a:p>
        </p:txBody>
      </p:sp>
      <p:sp>
        <p:nvSpPr>
          <p:cNvPr id="6" name="Text 4"/>
          <p:cNvSpPr/>
          <p:nvPr/>
        </p:nvSpPr>
        <p:spPr>
          <a:xfrm>
            <a:off x="793790" y="3892272"/>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Hollaway, L. C., &amp; Head, P. R. (2016). </a:t>
            </a:r>
            <a:r>
              <a:rPr lang="en-US" sz="1750" i="1" dirty="0">
                <a:solidFill>
                  <a:srgbClr val="2B2E3C"/>
                </a:solidFill>
                <a:latin typeface="Open Sans" pitchFamily="34" charset="0"/>
                <a:ea typeface="Open Sans" pitchFamily="34" charset="-122"/>
                <a:cs typeface="Open Sans" pitchFamily="34" charset="-120"/>
              </a:rPr>
              <a:t>Advanced Polymer Composites and Polymers in Civil Infrastructure</a:t>
            </a:r>
            <a:r>
              <a:rPr lang="en-US" sz="1750" dirty="0">
                <a:solidFill>
                  <a:srgbClr val="2B2E3C"/>
                </a:solidFill>
                <a:latin typeface="Open Sans" pitchFamily="34" charset="0"/>
                <a:ea typeface="Open Sans" pitchFamily="34" charset="-122"/>
                <a:cs typeface="Open Sans" pitchFamily="34" charset="-120"/>
              </a:rPr>
              <a:t>. Woodhead Publishing.</a:t>
            </a:r>
            <a:endParaRPr lang="en-US" sz="1750" dirty="0"/>
          </a:p>
        </p:txBody>
      </p:sp>
      <p:sp>
        <p:nvSpPr>
          <p:cNvPr id="7" name="Text 5"/>
          <p:cNvSpPr/>
          <p:nvPr/>
        </p:nvSpPr>
        <p:spPr>
          <a:xfrm>
            <a:off x="793790" y="4697373"/>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Niu, H., Wu, Z., Yu, T., &amp; Li, S. (2017). A review of recent advances in FRP composites for bridge engineering. </a:t>
            </a:r>
            <a:r>
              <a:rPr lang="en-US" sz="1750" i="1" dirty="0">
                <a:solidFill>
                  <a:srgbClr val="2B2E3C"/>
                </a:solidFill>
                <a:latin typeface="Open Sans" pitchFamily="34" charset="0"/>
                <a:ea typeface="Open Sans" pitchFamily="34" charset="-122"/>
                <a:cs typeface="Open Sans" pitchFamily="34" charset="-120"/>
              </a:rPr>
              <a:t>Composites Part B: Engineering</a:t>
            </a:r>
            <a:r>
              <a:rPr lang="en-US" sz="1750" dirty="0">
                <a:solidFill>
                  <a:srgbClr val="2B2E3C"/>
                </a:solidFill>
                <a:latin typeface="Open Sans" pitchFamily="34" charset="0"/>
                <a:ea typeface="Open Sans" pitchFamily="34" charset="-122"/>
                <a:cs typeface="Open Sans" pitchFamily="34" charset="-120"/>
              </a:rPr>
              <a:t>, 116, 269-281.</a:t>
            </a:r>
            <a:endParaRPr lang="en-US" sz="1750" dirty="0"/>
          </a:p>
        </p:txBody>
      </p:sp>
      <p:sp>
        <p:nvSpPr>
          <p:cNvPr id="8" name="Text 6"/>
          <p:cNvSpPr/>
          <p:nvPr/>
        </p:nvSpPr>
        <p:spPr>
          <a:xfrm>
            <a:off x="793790" y="5502473"/>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Al-Saadi, S. A., &amp; Al-Mahaidi, R. S. (2018). Comparison of steel and FRP stay cables in cable-stayed bridges. </a:t>
            </a:r>
            <a:r>
              <a:rPr lang="en-US" sz="1750" i="1" dirty="0">
                <a:solidFill>
                  <a:srgbClr val="2B2E3C"/>
                </a:solidFill>
                <a:latin typeface="Open Sans" pitchFamily="34" charset="0"/>
                <a:ea typeface="Open Sans" pitchFamily="34" charset="-122"/>
                <a:cs typeface="Open Sans" pitchFamily="34" charset="-120"/>
              </a:rPr>
              <a:t>Engineering Structures</a:t>
            </a:r>
            <a:r>
              <a:rPr lang="en-US" sz="1750" dirty="0">
                <a:solidFill>
                  <a:srgbClr val="2B2E3C"/>
                </a:solidFill>
                <a:latin typeface="Open Sans" pitchFamily="34" charset="0"/>
                <a:ea typeface="Open Sans" pitchFamily="34" charset="-122"/>
                <a:cs typeface="Open Sans" pitchFamily="34" charset="-120"/>
              </a:rPr>
              <a:t>, 172, 701-715.</a:t>
            </a:r>
            <a:endParaRPr lang="en-US" sz="1750" dirty="0"/>
          </a:p>
        </p:txBody>
      </p:sp>
      <p:sp>
        <p:nvSpPr>
          <p:cNvPr id="9" name="Text 7"/>
          <p:cNvSpPr/>
          <p:nvPr/>
        </p:nvSpPr>
        <p:spPr>
          <a:xfrm>
            <a:off x="793790" y="6307574"/>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Priestley, M. J. N., Seible, F., &amp; Calvi, G. M. (2007). </a:t>
            </a:r>
            <a:r>
              <a:rPr lang="en-US" sz="1750" i="1" dirty="0">
                <a:solidFill>
                  <a:srgbClr val="2B2E3C"/>
                </a:solidFill>
                <a:latin typeface="Open Sans" pitchFamily="34" charset="0"/>
                <a:ea typeface="Open Sans" pitchFamily="34" charset="-122"/>
                <a:cs typeface="Open Sans" pitchFamily="34" charset="-120"/>
              </a:rPr>
              <a:t>Seismic Design and Retrofit of Bridges</a:t>
            </a:r>
            <a:r>
              <a:rPr lang="en-US" sz="1750" dirty="0">
                <a:solidFill>
                  <a:srgbClr val="2B2E3C"/>
                </a:solidFill>
                <a:latin typeface="Open Sans" pitchFamily="34" charset="0"/>
                <a:ea typeface="Open Sans" pitchFamily="34" charset="-122"/>
                <a:cs typeface="Open Sans" pitchFamily="34" charset="-120"/>
              </a:rPr>
              <a:t>. John Wiley &amp; Sons.</a:t>
            </a:r>
            <a:endParaRPr lang="en-US" sz="1750" dirty="0"/>
          </a:p>
        </p:txBody>
      </p:sp>
      <p:sp>
        <p:nvSpPr>
          <p:cNvPr id="10" name="Text 8"/>
          <p:cNvSpPr/>
          <p:nvPr/>
        </p:nvSpPr>
        <p:spPr>
          <a:xfrm>
            <a:off x="793790" y="6749772"/>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Tembhe, P. B., &amp; Kulkarni, D. B. (2015). A study on seismic behavior of cable stayed bridge using STAAD.Pro. </a:t>
            </a:r>
            <a:r>
              <a:rPr lang="en-US" sz="1750" i="1" dirty="0">
                <a:solidFill>
                  <a:srgbClr val="2B2E3C"/>
                </a:solidFill>
                <a:latin typeface="Open Sans" pitchFamily="34" charset="0"/>
                <a:ea typeface="Open Sans" pitchFamily="34" charset="-122"/>
                <a:cs typeface="Open Sans" pitchFamily="34" charset="-120"/>
              </a:rPr>
              <a:t>International Journal of Engineering Research and General Science</a:t>
            </a:r>
            <a:r>
              <a:rPr lang="en-US" sz="1750" dirty="0">
                <a:solidFill>
                  <a:srgbClr val="2B2E3C"/>
                </a:solidFill>
                <a:latin typeface="Open Sans" pitchFamily="34" charset="0"/>
                <a:ea typeface="Open Sans" pitchFamily="34" charset="-122"/>
                <a:cs typeface="Open Sans" pitchFamily="34" charset="-120"/>
              </a:rPr>
              <a:t>, 3(2), 794-802.</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40108DA-8F25-AFA2-0E8B-AB43279A87E4}"/>
              </a:ext>
            </a:extLst>
          </p:cNvPr>
          <p:cNvSpPr txBox="1"/>
          <p:nvPr/>
        </p:nvSpPr>
        <p:spPr>
          <a:xfrm>
            <a:off x="5832088" y="3657600"/>
            <a:ext cx="4572000" cy="707886"/>
          </a:xfrm>
          <a:prstGeom prst="rect">
            <a:avLst/>
          </a:prstGeom>
          <a:noFill/>
        </p:spPr>
        <p:txBody>
          <a:bodyPr wrap="square" rtlCol="0">
            <a:spAutoFit/>
          </a:bodyPr>
          <a:lstStyle/>
          <a:p>
            <a:r>
              <a:rPr lang="en-US" sz="4000" b="1" dirty="0"/>
              <a:t>THANK YOU</a:t>
            </a:r>
            <a:endParaRPr lang="en-IN" sz="4000" b="1" dirty="0"/>
          </a:p>
        </p:txBody>
      </p:sp>
    </p:spTree>
    <p:extLst>
      <p:ext uri="{BB962C8B-B14F-4D97-AF65-F5344CB8AC3E}">
        <p14:creationId xmlns:p14="http://schemas.microsoft.com/office/powerpoint/2010/main" val="3529689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27340" y="631388"/>
            <a:ext cx="7889319" cy="896064"/>
          </a:xfrm>
          <a:prstGeom prst="rect">
            <a:avLst/>
          </a:prstGeom>
          <a:noFill/>
          <a:ln/>
        </p:spPr>
        <p:txBody>
          <a:bodyPr wrap="square" lIns="0" tIns="0" rIns="0" bIns="0" rtlCol="0" anchor="t"/>
          <a:lstStyle/>
          <a:p>
            <a:pPr marL="0" indent="0" algn="l">
              <a:lnSpc>
                <a:spcPts val="3500"/>
              </a:lnSpc>
              <a:buNone/>
            </a:pPr>
            <a:r>
              <a:rPr lang="en-US" sz="2800" dirty="0">
                <a:solidFill>
                  <a:srgbClr val="2C3F42"/>
                </a:solidFill>
                <a:latin typeface="Bitter Medium" pitchFamily="34" charset="0"/>
                <a:ea typeface="Bitter Medium" pitchFamily="34" charset="-122"/>
                <a:cs typeface="Bitter Medium" pitchFamily="34" charset="-120"/>
              </a:rPr>
              <a:t>Understanding Bridge Anatomy: Superstructure and Substructure</a:t>
            </a:r>
            <a:endParaRPr lang="en-US" sz="2800" dirty="0"/>
          </a:p>
        </p:txBody>
      </p:sp>
      <p:sp>
        <p:nvSpPr>
          <p:cNvPr id="4" name="Text 1"/>
          <p:cNvSpPr/>
          <p:nvPr/>
        </p:nvSpPr>
        <p:spPr>
          <a:xfrm>
            <a:off x="627340" y="1796296"/>
            <a:ext cx="7889319" cy="860108"/>
          </a:xfrm>
          <a:prstGeom prst="rect">
            <a:avLst/>
          </a:prstGeom>
          <a:noFill/>
          <a:ln/>
        </p:spPr>
        <p:txBody>
          <a:bodyPr wrap="square" lIns="0" tIns="0" rIns="0" bIns="0" rtlCol="0" anchor="t"/>
          <a:lstStyle/>
          <a:p>
            <a:pPr marL="0" indent="0" algn="l">
              <a:lnSpc>
                <a:spcPts val="2250"/>
              </a:lnSpc>
              <a:buNone/>
            </a:pPr>
            <a:r>
              <a:rPr lang="en-US" sz="1400" dirty="0">
                <a:solidFill>
                  <a:srgbClr val="2B2E3C"/>
                </a:solidFill>
                <a:latin typeface="Open Sans" pitchFamily="34" charset="0"/>
                <a:ea typeface="Open Sans" pitchFamily="34" charset="-122"/>
                <a:cs typeface="Open Sans" pitchFamily="34" charset="-120"/>
              </a:rPr>
              <a:t>Bridges are structurally divided into two main components: the superstructure, which carries traffic loads, and the substructure, which supports the superstructure and transfers loads to the ground.</a:t>
            </a:r>
            <a:endParaRPr lang="en-US" sz="1400" dirty="0"/>
          </a:p>
        </p:txBody>
      </p:sp>
      <p:sp>
        <p:nvSpPr>
          <p:cNvPr id="5" name="Shape 2"/>
          <p:cNvSpPr/>
          <p:nvPr/>
        </p:nvSpPr>
        <p:spPr>
          <a:xfrm>
            <a:off x="627340" y="2857976"/>
            <a:ext cx="7889319" cy="1365052"/>
          </a:xfrm>
          <a:prstGeom prst="roundRect">
            <a:avLst>
              <a:gd name="adj" fmla="val 5515"/>
            </a:avLst>
          </a:prstGeom>
          <a:solidFill>
            <a:srgbClr val="FFF8F0"/>
          </a:solidFill>
          <a:ln w="22860">
            <a:solidFill>
              <a:srgbClr val="E2C8B5"/>
            </a:solidFill>
            <a:prstDash val="solid"/>
          </a:ln>
        </p:spPr>
      </p:sp>
      <p:sp>
        <p:nvSpPr>
          <p:cNvPr id="6" name="Shape 3"/>
          <p:cNvSpPr/>
          <p:nvPr/>
        </p:nvSpPr>
        <p:spPr>
          <a:xfrm>
            <a:off x="650200" y="2880836"/>
            <a:ext cx="716875" cy="1319332"/>
          </a:xfrm>
          <a:prstGeom prst="roundRect">
            <a:avLst>
              <a:gd name="adj" fmla="val 6675"/>
            </a:avLst>
          </a:prstGeom>
          <a:solidFill>
            <a:srgbClr val="FCE2CF"/>
          </a:solidFill>
          <a:ln/>
        </p:spPr>
      </p:sp>
      <p:sp>
        <p:nvSpPr>
          <p:cNvPr id="7" name="Text 4"/>
          <p:cNvSpPr/>
          <p:nvPr/>
        </p:nvSpPr>
        <p:spPr>
          <a:xfrm>
            <a:off x="870347" y="3372445"/>
            <a:ext cx="268843" cy="335994"/>
          </a:xfrm>
          <a:prstGeom prst="rect">
            <a:avLst/>
          </a:prstGeom>
          <a:noFill/>
          <a:ln/>
        </p:spPr>
        <p:txBody>
          <a:bodyPr wrap="none" lIns="0" tIns="0" rIns="0" bIns="0" rtlCol="0" anchor="t"/>
          <a:lstStyle/>
          <a:p>
            <a:pPr marL="0" indent="0" algn="l">
              <a:lnSpc>
                <a:spcPts val="2100"/>
              </a:lnSpc>
              <a:buNone/>
            </a:pPr>
            <a:r>
              <a:rPr lang="en-US" sz="2100" dirty="0">
                <a:solidFill>
                  <a:srgbClr val="2B2E3C"/>
                </a:solidFill>
                <a:latin typeface="Bitter Medium" pitchFamily="34" charset="0"/>
                <a:ea typeface="Bitter Medium" pitchFamily="34" charset="-122"/>
                <a:cs typeface="Bitter Medium" pitchFamily="34" charset="-120"/>
              </a:rPr>
              <a:t>1</a:t>
            </a:r>
            <a:endParaRPr lang="en-US" sz="2100" dirty="0"/>
          </a:p>
        </p:txBody>
      </p:sp>
      <p:sp>
        <p:nvSpPr>
          <p:cNvPr id="8" name="Text 5"/>
          <p:cNvSpPr/>
          <p:nvPr/>
        </p:nvSpPr>
        <p:spPr>
          <a:xfrm>
            <a:off x="1546265" y="3060025"/>
            <a:ext cx="2240518" cy="280035"/>
          </a:xfrm>
          <a:prstGeom prst="rect">
            <a:avLst/>
          </a:prstGeom>
          <a:noFill/>
          <a:ln/>
        </p:spPr>
        <p:txBody>
          <a:bodyPr wrap="none" lIns="0" tIns="0" rIns="0" bIns="0" rtlCol="0" anchor="t"/>
          <a:lstStyle/>
          <a:p>
            <a:pPr marL="0" indent="0" algn="l">
              <a:lnSpc>
                <a:spcPts val="2200"/>
              </a:lnSpc>
              <a:buNone/>
            </a:pPr>
            <a:r>
              <a:rPr lang="en-US" sz="1750" dirty="0">
                <a:solidFill>
                  <a:srgbClr val="2B2E3C"/>
                </a:solidFill>
                <a:latin typeface="Bitter Medium" pitchFamily="34" charset="0"/>
                <a:ea typeface="Bitter Medium" pitchFamily="34" charset="-122"/>
                <a:cs typeface="Bitter Medium" pitchFamily="34" charset="-120"/>
              </a:rPr>
              <a:t>Superstructure</a:t>
            </a:r>
            <a:endParaRPr lang="en-US" sz="1750" dirty="0"/>
          </a:p>
        </p:txBody>
      </p:sp>
      <p:sp>
        <p:nvSpPr>
          <p:cNvPr id="9" name="Text 6"/>
          <p:cNvSpPr/>
          <p:nvPr/>
        </p:nvSpPr>
        <p:spPr>
          <a:xfrm>
            <a:off x="1546265" y="3447574"/>
            <a:ext cx="6768346" cy="573405"/>
          </a:xfrm>
          <a:prstGeom prst="rect">
            <a:avLst/>
          </a:prstGeom>
          <a:noFill/>
          <a:ln/>
        </p:spPr>
        <p:txBody>
          <a:bodyPr wrap="square" lIns="0" tIns="0" rIns="0" bIns="0" rtlCol="0" anchor="t"/>
          <a:lstStyle/>
          <a:p>
            <a:pPr marL="0" indent="0" algn="l">
              <a:lnSpc>
                <a:spcPts val="2250"/>
              </a:lnSpc>
              <a:buNone/>
            </a:pPr>
            <a:r>
              <a:rPr lang="en-US" sz="1400" dirty="0">
                <a:solidFill>
                  <a:srgbClr val="2B2E3C"/>
                </a:solidFill>
                <a:latin typeface="Open Sans" pitchFamily="34" charset="0"/>
                <a:ea typeface="Open Sans" pitchFamily="34" charset="-122"/>
                <a:cs typeface="Open Sans" pitchFamily="34" charset="-120"/>
              </a:rPr>
              <a:t>The visible part of the bridge above the supports, including the deck, girders, trusses, and cables, designed to carry vehicular and pedestrian traffic.</a:t>
            </a:r>
            <a:endParaRPr lang="en-US" sz="1400" dirty="0"/>
          </a:p>
        </p:txBody>
      </p:sp>
      <p:sp>
        <p:nvSpPr>
          <p:cNvPr id="10" name="Shape 7"/>
          <p:cNvSpPr/>
          <p:nvPr/>
        </p:nvSpPr>
        <p:spPr>
          <a:xfrm>
            <a:off x="627340" y="4402217"/>
            <a:ext cx="7889319" cy="1651754"/>
          </a:xfrm>
          <a:prstGeom prst="roundRect">
            <a:avLst>
              <a:gd name="adj" fmla="val 4558"/>
            </a:avLst>
          </a:prstGeom>
          <a:solidFill>
            <a:srgbClr val="FFF8F0"/>
          </a:solidFill>
          <a:ln w="22860">
            <a:solidFill>
              <a:srgbClr val="E2C8B5"/>
            </a:solidFill>
            <a:prstDash val="solid"/>
          </a:ln>
        </p:spPr>
      </p:sp>
      <p:sp>
        <p:nvSpPr>
          <p:cNvPr id="11" name="Shape 8"/>
          <p:cNvSpPr/>
          <p:nvPr/>
        </p:nvSpPr>
        <p:spPr>
          <a:xfrm>
            <a:off x="650200" y="4425077"/>
            <a:ext cx="716875" cy="1606034"/>
          </a:xfrm>
          <a:prstGeom prst="roundRect">
            <a:avLst>
              <a:gd name="adj" fmla="val 6675"/>
            </a:avLst>
          </a:prstGeom>
          <a:solidFill>
            <a:srgbClr val="FCE2CF"/>
          </a:solidFill>
          <a:ln/>
        </p:spPr>
      </p:sp>
      <p:sp>
        <p:nvSpPr>
          <p:cNvPr id="12" name="Text 9"/>
          <p:cNvSpPr/>
          <p:nvPr/>
        </p:nvSpPr>
        <p:spPr>
          <a:xfrm>
            <a:off x="870347" y="5060037"/>
            <a:ext cx="268843" cy="335994"/>
          </a:xfrm>
          <a:prstGeom prst="rect">
            <a:avLst/>
          </a:prstGeom>
          <a:noFill/>
          <a:ln/>
        </p:spPr>
        <p:txBody>
          <a:bodyPr wrap="none" lIns="0" tIns="0" rIns="0" bIns="0" rtlCol="0" anchor="t"/>
          <a:lstStyle/>
          <a:p>
            <a:pPr marL="0" indent="0" algn="l">
              <a:lnSpc>
                <a:spcPts val="2100"/>
              </a:lnSpc>
              <a:buNone/>
            </a:pPr>
            <a:r>
              <a:rPr lang="en-US" sz="2100" dirty="0">
                <a:solidFill>
                  <a:srgbClr val="2B2E3C"/>
                </a:solidFill>
                <a:latin typeface="Bitter Medium" pitchFamily="34" charset="0"/>
                <a:ea typeface="Bitter Medium" pitchFamily="34" charset="-122"/>
                <a:cs typeface="Bitter Medium" pitchFamily="34" charset="-120"/>
              </a:rPr>
              <a:t>2</a:t>
            </a:r>
            <a:endParaRPr lang="en-US" sz="2100" dirty="0"/>
          </a:p>
        </p:txBody>
      </p:sp>
      <p:sp>
        <p:nvSpPr>
          <p:cNvPr id="13" name="Text 10"/>
          <p:cNvSpPr/>
          <p:nvPr/>
        </p:nvSpPr>
        <p:spPr>
          <a:xfrm>
            <a:off x="1546265" y="4604266"/>
            <a:ext cx="2240518" cy="280035"/>
          </a:xfrm>
          <a:prstGeom prst="rect">
            <a:avLst/>
          </a:prstGeom>
          <a:noFill/>
          <a:ln/>
        </p:spPr>
        <p:txBody>
          <a:bodyPr wrap="none" lIns="0" tIns="0" rIns="0" bIns="0" rtlCol="0" anchor="t"/>
          <a:lstStyle/>
          <a:p>
            <a:pPr marL="0" indent="0" algn="l">
              <a:lnSpc>
                <a:spcPts val="2200"/>
              </a:lnSpc>
              <a:buNone/>
            </a:pPr>
            <a:r>
              <a:rPr lang="en-US" sz="1750" dirty="0">
                <a:solidFill>
                  <a:srgbClr val="2B2E3C"/>
                </a:solidFill>
                <a:latin typeface="Bitter Medium" pitchFamily="34" charset="0"/>
                <a:ea typeface="Bitter Medium" pitchFamily="34" charset="-122"/>
                <a:cs typeface="Bitter Medium" pitchFamily="34" charset="-120"/>
              </a:rPr>
              <a:t>Substructure</a:t>
            </a:r>
            <a:endParaRPr lang="en-US" sz="1750" dirty="0"/>
          </a:p>
        </p:txBody>
      </p:sp>
      <p:sp>
        <p:nvSpPr>
          <p:cNvPr id="14" name="Text 11"/>
          <p:cNvSpPr/>
          <p:nvPr/>
        </p:nvSpPr>
        <p:spPr>
          <a:xfrm>
            <a:off x="1546265" y="4991814"/>
            <a:ext cx="6768346" cy="860108"/>
          </a:xfrm>
          <a:prstGeom prst="rect">
            <a:avLst/>
          </a:prstGeom>
          <a:noFill/>
          <a:ln/>
        </p:spPr>
        <p:txBody>
          <a:bodyPr wrap="square" lIns="0" tIns="0" rIns="0" bIns="0" rtlCol="0" anchor="t"/>
          <a:lstStyle/>
          <a:p>
            <a:pPr marL="0" indent="0" algn="l">
              <a:lnSpc>
                <a:spcPts val="2250"/>
              </a:lnSpc>
              <a:buNone/>
            </a:pPr>
            <a:r>
              <a:rPr lang="en-US" sz="1400" dirty="0">
                <a:solidFill>
                  <a:srgbClr val="2B2E3C"/>
                </a:solidFill>
                <a:latin typeface="Open Sans" pitchFamily="34" charset="0"/>
                <a:ea typeface="Open Sans" pitchFamily="34" charset="-122"/>
                <a:cs typeface="Open Sans" pitchFamily="34" charset="-120"/>
              </a:rPr>
              <a:t>The hidden part beneath the deck, comprising abutments, piers, columns, footings, and foundations, responsible for transferring loads safely into the earth.</a:t>
            </a:r>
            <a:endParaRPr lang="en-US" sz="1400" dirty="0"/>
          </a:p>
        </p:txBody>
      </p:sp>
      <p:sp>
        <p:nvSpPr>
          <p:cNvPr id="15" name="Shape 12"/>
          <p:cNvSpPr/>
          <p:nvPr/>
        </p:nvSpPr>
        <p:spPr>
          <a:xfrm>
            <a:off x="627340" y="6233160"/>
            <a:ext cx="7889319" cy="1365052"/>
          </a:xfrm>
          <a:prstGeom prst="roundRect">
            <a:avLst>
              <a:gd name="adj" fmla="val 5515"/>
            </a:avLst>
          </a:prstGeom>
          <a:solidFill>
            <a:srgbClr val="FFF8F0"/>
          </a:solidFill>
          <a:ln w="22860">
            <a:solidFill>
              <a:srgbClr val="E2C8B5"/>
            </a:solidFill>
            <a:prstDash val="solid"/>
          </a:ln>
        </p:spPr>
      </p:sp>
      <p:sp>
        <p:nvSpPr>
          <p:cNvPr id="16" name="Shape 13"/>
          <p:cNvSpPr/>
          <p:nvPr/>
        </p:nvSpPr>
        <p:spPr>
          <a:xfrm>
            <a:off x="650200" y="6256020"/>
            <a:ext cx="716875" cy="1319332"/>
          </a:xfrm>
          <a:prstGeom prst="roundRect">
            <a:avLst>
              <a:gd name="adj" fmla="val 6675"/>
            </a:avLst>
          </a:prstGeom>
          <a:solidFill>
            <a:srgbClr val="FCE2CF"/>
          </a:solidFill>
          <a:ln/>
        </p:spPr>
      </p:sp>
      <p:sp>
        <p:nvSpPr>
          <p:cNvPr id="17" name="Text 14"/>
          <p:cNvSpPr/>
          <p:nvPr/>
        </p:nvSpPr>
        <p:spPr>
          <a:xfrm>
            <a:off x="870347" y="6747629"/>
            <a:ext cx="268843" cy="335994"/>
          </a:xfrm>
          <a:prstGeom prst="rect">
            <a:avLst/>
          </a:prstGeom>
          <a:noFill/>
          <a:ln/>
        </p:spPr>
        <p:txBody>
          <a:bodyPr wrap="none" lIns="0" tIns="0" rIns="0" bIns="0" rtlCol="0" anchor="t"/>
          <a:lstStyle/>
          <a:p>
            <a:pPr marL="0" indent="0" algn="l">
              <a:lnSpc>
                <a:spcPts val="2100"/>
              </a:lnSpc>
              <a:buNone/>
            </a:pPr>
            <a:r>
              <a:rPr lang="en-US" sz="2100" dirty="0">
                <a:solidFill>
                  <a:srgbClr val="2B2E3C"/>
                </a:solidFill>
                <a:latin typeface="Bitter Medium" pitchFamily="34" charset="0"/>
                <a:ea typeface="Bitter Medium" pitchFamily="34" charset="-122"/>
                <a:cs typeface="Bitter Medium" pitchFamily="34" charset="-120"/>
              </a:rPr>
              <a:t>3</a:t>
            </a:r>
            <a:endParaRPr lang="en-US" sz="2100" dirty="0"/>
          </a:p>
        </p:txBody>
      </p:sp>
      <p:sp>
        <p:nvSpPr>
          <p:cNvPr id="18" name="Text 15"/>
          <p:cNvSpPr/>
          <p:nvPr/>
        </p:nvSpPr>
        <p:spPr>
          <a:xfrm>
            <a:off x="1546265" y="6435209"/>
            <a:ext cx="2258258" cy="280035"/>
          </a:xfrm>
          <a:prstGeom prst="rect">
            <a:avLst/>
          </a:prstGeom>
          <a:noFill/>
          <a:ln/>
        </p:spPr>
        <p:txBody>
          <a:bodyPr wrap="none" lIns="0" tIns="0" rIns="0" bIns="0" rtlCol="0" anchor="t"/>
          <a:lstStyle/>
          <a:p>
            <a:pPr marL="0" indent="0" algn="l">
              <a:lnSpc>
                <a:spcPts val="2200"/>
              </a:lnSpc>
              <a:buNone/>
            </a:pPr>
            <a:r>
              <a:rPr lang="en-US" sz="1750" dirty="0">
                <a:solidFill>
                  <a:srgbClr val="2B2E3C"/>
                </a:solidFill>
                <a:latin typeface="Bitter Medium" pitchFamily="34" charset="0"/>
                <a:ea typeface="Bitter Medium" pitchFamily="34" charset="-122"/>
                <a:cs typeface="Bitter Medium" pitchFamily="34" charset="-120"/>
              </a:rPr>
              <a:t>Load Transfer System</a:t>
            </a:r>
            <a:endParaRPr lang="en-US" sz="1750" dirty="0"/>
          </a:p>
        </p:txBody>
      </p:sp>
      <p:sp>
        <p:nvSpPr>
          <p:cNvPr id="19" name="Text 16"/>
          <p:cNvSpPr/>
          <p:nvPr/>
        </p:nvSpPr>
        <p:spPr>
          <a:xfrm>
            <a:off x="1546265" y="6822758"/>
            <a:ext cx="6768346" cy="573405"/>
          </a:xfrm>
          <a:prstGeom prst="rect">
            <a:avLst/>
          </a:prstGeom>
          <a:noFill/>
          <a:ln/>
        </p:spPr>
        <p:txBody>
          <a:bodyPr wrap="square" lIns="0" tIns="0" rIns="0" bIns="0" rtlCol="0" anchor="t"/>
          <a:lstStyle/>
          <a:p>
            <a:pPr marL="0" indent="0" algn="l">
              <a:lnSpc>
                <a:spcPts val="2250"/>
              </a:lnSpc>
              <a:buNone/>
            </a:pPr>
            <a:r>
              <a:rPr lang="en-US" sz="1400" dirty="0">
                <a:solidFill>
                  <a:srgbClr val="2B2E3C"/>
                </a:solidFill>
                <a:latin typeface="Open Sans" pitchFamily="34" charset="0"/>
                <a:ea typeface="Open Sans" pitchFamily="34" charset="-122"/>
                <a:cs typeface="Open Sans" pitchFamily="34" charset="-120"/>
              </a:rPr>
              <a:t>Describes how loads flow from the superstructure, through the substructure, and ultimately into the foundation and the ground.</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462439" y="363379"/>
            <a:ext cx="5303877" cy="330398"/>
          </a:xfrm>
          <a:prstGeom prst="rect">
            <a:avLst/>
          </a:prstGeom>
          <a:noFill/>
          <a:ln/>
        </p:spPr>
        <p:txBody>
          <a:bodyPr wrap="none" lIns="0" tIns="0" rIns="0" bIns="0" rtlCol="0" anchor="t"/>
          <a:lstStyle/>
          <a:p>
            <a:pPr marL="0" indent="0" algn="l">
              <a:lnSpc>
                <a:spcPts val="2600"/>
              </a:lnSpc>
              <a:buNone/>
            </a:pPr>
            <a:r>
              <a:rPr lang="en-US" sz="2050" dirty="0">
                <a:solidFill>
                  <a:srgbClr val="2C3F42"/>
                </a:solidFill>
                <a:latin typeface="Bitter Medium" pitchFamily="34" charset="0"/>
                <a:ea typeface="Bitter Medium" pitchFamily="34" charset="-122"/>
                <a:cs typeface="Bitter Medium" pitchFamily="34" charset="-120"/>
              </a:rPr>
              <a:t>Bridges: Essential Lifelines for Connectivity</a:t>
            </a:r>
            <a:endParaRPr lang="en-US" sz="2050" dirty="0"/>
          </a:p>
        </p:txBody>
      </p:sp>
      <p:sp>
        <p:nvSpPr>
          <p:cNvPr id="3" name="Text 1"/>
          <p:cNvSpPr/>
          <p:nvPr/>
        </p:nvSpPr>
        <p:spPr>
          <a:xfrm>
            <a:off x="462439" y="957977"/>
            <a:ext cx="13705523" cy="211455"/>
          </a:xfrm>
          <a:prstGeom prst="rect">
            <a:avLst/>
          </a:prstGeom>
          <a:noFill/>
          <a:ln/>
        </p:spPr>
        <p:txBody>
          <a:bodyPr wrap="none" lIns="0" tIns="0" rIns="0" bIns="0" rtlCol="0" anchor="t"/>
          <a:lstStyle/>
          <a:p>
            <a:pPr marL="0" indent="0" algn="l">
              <a:lnSpc>
                <a:spcPts val="1650"/>
              </a:lnSpc>
              <a:buNone/>
            </a:pPr>
            <a:r>
              <a:rPr lang="en-US" sz="1000" dirty="0">
                <a:solidFill>
                  <a:srgbClr val="2B2E3C"/>
                </a:solidFill>
                <a:latin typeface="Open Sans" pitchFamily="34" charset="0"/>
                <a:ea typeface="Open Sans" pitchFamily="34" charset="-122"/>
                <a:cs typeface="Open Sans" pitchFamily="34" charset="-120"/>
              </a:rPr>
              <a:t>Bridges are critical infrastructure, overcoming geographical barriers and facilitating efficient movement of people and goods. They significantly reduce travel time and distance, driving economic and social progress.</a:t>
            </a:r>
            <a:endParaRPr lang="en-US" sz="1000" dirty="0"/>
          </a:p>
        </p:txBody>
      </p:sp>
      <p:pic>
        <p:nvPicPr>
          <p:cNvPr id="4" name="Image 0" descr="preencoded.png"/>
          <p:cNvPicPr>
            <a:picLocks noChangeAspect="1"/>
          </p:cNvPicPr>
          <p:nvPr/>
        </p:nvPicPr>
        <p:blipFill>
          <a:blip r:embed="rId3"/>
          <a:stretch>
            <a:fillRect/>
          </a:stretch>
        </p:blipFill>
        <p:spPr>
          <a:xfrm>
            <a:off x="462439" y="1466612"/>
            <a:ext cx="6691551" cy="6691551"/>
          </a:xfrm>
          <a:prstGeom prst="rect">
            <a:avLst/>
          </a:prstGeom>
        </p:spPr>
      </p:pic>
      <p:sp>
        <p:nvSpPr>
          <p:cNvPr id="5" name="Text 2"/>
          <p:cNvSpPr/>
          <p:nvPr/>
        </p:nvSpPr>
        <p:spPr>
          <a:xfrm>
            <a:off x="462439" y="8306752"/>
            <a:ext cx="2147411" cy="206335"/>
          </a:xfrm>
          <a:prstGeom prst="rect">
            <a:avLst/>
          </a:prstGeom>
          <a:noFill/>
          <a:ln/>
        </p:spPr>
        <p:txBody>
          <a:bodyPr wrap="none" lIns="0" tIns="0" rIns="0" bIns="0" rtlCol="0" anchor="t"/>
          <a:lstStyle/>
          <a:p>
            <a:pPr marL="0" indent="0" algn="l">
              <a:lnSpc>
                <a:spcPts val="1600"/>
              </a:lnSpc>
              <a:buNone/>
            </a:pPr>
            <a:r>
              <a:rPr lang="en-US" sz="1300" dirty="0">
                <a:solidFill>
                  <a:srgbClr val="2C3F42"/>
                </a:solidFill>
                <a:latin typeface="Bitter Medium" pitchFamily="34" charset="0"/>
                <a:ea typeface="Bitter Medium" pitchFamily="34" charset="-122"/>
                <a:cs typeface="Bitter Medium" pitchFamily="34" charset="-120"/>
              </a:rPr>
              <a:t>Connectivity &amp; Convenience</a:t>
            </a:r>
            <a:endParaRPr lang="en-US" sz="1300" dirty="0"/>
          </a:p>
        </p:txBody>
      </p:sp>
      <p:sp>
        <p:nvSpPr>
          <p:cNvPr id="6" name="Text 3"/>
          <p:cNvSpPr/>
          <p:nvPr/>
        </p:nvSpPr>
        <p:spPr>
          <a:xfrm>
            <a:off x="462439" y="8645128"/>
            <a:ext cx="6691551" cy="211455"/>
          </a:xfrm>
          <a:prstGeom prst="rect">
            <a:avLst/>
          </a:prstGeom>
          <a:noFill/>
          <a:ln/>
        </p:spPr>
        <p:txBody>
          <a:bodyPr wrap="none" lIns="0" tIns="0" rIns="0" bIns="0" rtlCol="0" anchor="t"/>
          <a:lstStyle/>
          <a:p>
            <a:pPr marL="342900" indent="-342900" algn="l">
              <a:lnSpc>
                <a:spcPts val="1650"/>
              </a:lnSpc>
              <a:buSzPct val="100000"/>
              <a:buChar char="•"/>
            </a:pPr>
            <a:r>
              <a:rPr lang="en-US" sz="1000" dirty="0">
                <a:solidFill>
                  <a:srgbClr val="2B2E3C"/>
                </a:solidFill>
                <a:latin typeface="Open Sans" pitchFamily="34" charset="0"/>
                <a:ea typeface="Open Sans" pitchFamily="34" charset="-122"/>
                <a:cs typeface="Open Sans" pitchFamily="34" charset="-120"/>
              </a:rPr>
              <a:t>Links separated locations, enabling travel over obstacles.</a:t>
            </a:r>
            <a:endParaRPr lang="en-US" sz="1000" dirty="0"/>
          </a:p>
        </p:txBody>
      </p:sp>
      <p:sp>
        <p:nvSpPr>
          <p:cNvPr id="7" name="Text 4"/>
          <p:cNvSpPr/>
          <p:nvPr/>
        </p:nvSpPr>
        <p:spPr>
          <a:xfrm>
            <a:off x="462439" y="8902779"/>
            <a:ext cx="6691551" cy="211455"/>
          </a:xfrm>
          <a:prstGeom prst="rect">
            <a:avLst/>
          </a:prstGeom>
          <a:noFill/>
          <a:ln/>
        </p:spPr>
        <p:txBody>
          <a:bodyPr wrap="none" lIns="0" tIns="0" rIns="0" bIns="0" rtlCol="0" anchor="t"/>
          <a:lstStyle/>
          <a:p>
            <a:pPr marL="342900" indent="-342900" algn="l">
              <a:lnSpc>
                <a:spcPts val="1650"/>
              </a:lnSpc>
              <a:buSzPct val="100000"/>
              <a:buChar char="•"/>
            </a:pPr>
            <a:r>
              <a:rPr lang="en-US" sz="1000" dirty="0">
                <a:solidFill>
                  <a:srgbClr val="2B2E3C"/>
                </a:solidFill>
                <a:latin typeface="Open Sans" pitchFamily="34" charset="0"/>
                <a:ea typeface="Open Sans" pitchFamily="34" charset="-122"/>
                <a:cs typeface="Open Sans" pitchFamily="34" charset="-120"/>
              </a:rPr>
              <a:t>Saves time and distance by providing direct routes.</a:t>
            </a:r>
            <a:endParaRPr lang="en-US" sz="1000" dirty="0"/>
          </a:p>
        </p:txBody>
      </p:sp>
      <p:sp>
        <p:nvSpPr>
          <p:cNvPr id="8" name="Text 5"/>
          <p:cNvSpPr/>
          <p:nvPr/>
        </p:nvSpPr>
        <p:spPr>
          <a:xfrm>
            <a:off x="462439" y="9160431"/>
            <a:ext cx="6691551" cy="211455"/>
          </a:xfrm>
          <a:prstGeom prst="rect">
            <a:avLst/>
          </a:prstGeom>
          <a:noFill/>
          <a:ln/>
        </p:spPr>
        <p:txBody>
          <a:bodyPr wrap="none" lIns="0" tIns="0" rIns="0" bIns="0" rtlCol="0" anchor="t"/>
          <a:lstStyle/>
          <a:p>
            <a:pPr marL="342900" indent="-342900" algn="l">
              <a:lnSpc>
                <a:spcPts val="1650"/>
              </a:lnSpc>
              <a:buSzPct val="100000"/>
              <a:buChar char="•"/>
            </a:pPr>
            <a:r>
              <a:rPr lang="en-US" sz="1000" dirty="0">
                <a:solidFill>
                  <a:srgbClr val="2B2E3C"/>
                </a:solidFill>
                <a:latin typeface="Open Sans" pitchFamily="34" charset="0"/>
                <a:ea typeface="Open Sans" pitchFamily="34" charset="-122"/>
                <a:cs typeface="Open Sans" pitchFamily="34" charset="-120"/>
              </a:rPr>
              <a:t>Crucial for developing modern transportation systems.</a:t>
            </a:r>
            <a:endParaRPr lang="en-US" sz="1000" dirty="0"/>
          </a:p>
        </p:txBody>
      </p:sp>
      <p:pic>
        <p:nvPicPr>
          <p:cNvPr id="9" name="Image 1" descr="preencoded.png"/>
          <p:cNvPicPr>
            <a:picLocks noChangeAspect="1"/>
          </p:cNvPicPr>
          <p:nvPr/>
        </p:nvPicPr>
        <p:blipFill>
          <a:blip r:embed="rId4"/>
          <a:stretch>
            <a:fillRect/>
          </a:stretch>
        </p:blipFill>
        <p:spPr>
          <a:xfrm>
            <a:off x="7484031" y="1466612"/>
            <a:ext cx="6691551" cy="6691551"/>
          </a:xfrm>
          <a:prstGeom prst="rect">
            <a:avLst/>
          </a:prstGeom>
        </p:spPr>
      </p:pic>
      <p:sp>
        <p:nvSpPr>
          <p:cNvPr id="10" name="Text 6"/>
          <p:cNvSpPr/>
          <p:nvPr/>
        </p:nvSpPr>
        <p:spPr>
          <a:xfrm>
            <a:off x="7484031" y="8306752"/>
            <a:ext cx="2081093" cy="206335"/>
          </a:xfrm>
          <a:prstGeom prst="rect">
            <a:avLst/>
          </a:prstGeom>
          <a:noFill/>
          <a:ln/>
        </p:spPr>
        <p:txBody>
          <a:bodyPr wrap="none" lIns="0" tIns="0" rIns="0" bIns="0" rtlCol="0" anchor="t"/>
          <a:lstStyle/>
          <a:p>
            <a:pPr marL="0" indent="0" algn="l">
              <a:lnSpc>
                <a:spcPts val="1600"/>
              </a:lnSpc>
              <a:buNone/>
            </a:pPr>
            <a:r>
              <a:rPr lang="en-US" sz="1300" dirty="0">
                <a:solidFill>
                  <a:srgbClr val="2C3F42"/>
                </a:solidFill>
                <a:latin typeface="Bitter Medium" pitchFamily="34" charset="0"/>
                <a:ea typeface="Bitter Medium" pitchFamily="34" charset="-122"/>
                <a:cs typeface="Bitter Medium" pitchFamily="34" charset="-120"/>
              </a:rPr>
              <a:t>Economic &amp; Social Benefits</a:t>
            </a:r>
            <a:endParaRPr lang="en-US" sz="1300" dirty="0"/>
          </a:p>
        </p:txBody>
      </p:sp>
      <p:sp>
        <p:nvSpPr>
          <p:cNvPr id="11" name="Text 7"/>
          <p:cNvSpPr/>
          <p:nvPr/>
        </p:nvSpPr>
        <p:spPr>
          <a:xfrm>
            <a:off x="7484031" y="8645128"/>
            <a:ext cx="6691551" cy="211455"/>
          </a:xfrm>
          <a:prstGeom prst="rect">
            <a:avLst/>
          </a:prstGeom>
          <a:noFill/>
          <a:ln/>
        </p:spPr>
        <p:txBody>
          <a:bodyPr wrap="none" lIns="0" tIns="0" rIns="0" bIns="0" rtlCol="0" anchor="t"/>
          <a:lstStyle/>
          <a:p>
            <a:pPr marL="342900" indent="-342900" algn="l">
              <a:lnSpc>
                <a:spcPts val="1650"/>
              </a:lnSpc>
              <a:buSzPct val="100000"/>
              <a:buChar char="•"/>
            </a:pPr>
            <a:r>
              <a:rPr lang="en-US" sz="1000" dirty="0">
                <a:solidFill>
                  <a:srgbClr val="2B2E3C"/>
                </a:solidFill>
                <a:latin typeface="Open Sans" pitchFamily="34" charset="0"/>
                <a:ea typeface="Open Sans" pitchFamily="34" charset="-122"/>
                <a:cs typeface="Open Sans" pitchFamily="34" charset="-120"/>
              </a:rPr>
              <a:t>Supports trade and economic growth by facilitating movement of goods.</a:t>
            </a:r>
            <a:endParaRPr lang="en-US" sz="1000" dirty="0"/>
          </a:p>
        </p:txBody>
      </p:sp>
      <p:sp>
        <p:nvSpPr>
          <p:cNvPr id="12" name="Text 8"/>
          <p:cNvSpPr/>
          <p:nvPr/>
        </p:nvSpPr>
        <p:spPr>
          <a:xfrm>
            <a:off x="7484031" y="8902779"/>
            <a:ext cx="6691551" cy="211455"/>
          </a:xfrm>
          <a:prstGeom prst="rect">
            <a:avLst/>
          </a:prstGeom>
          <a:noFill/>
          <a:ln/>
        </p:spPr>
        <p:txBody>
          <a:bodyPr wrap="none" lIns="0" tIns="0" rIns="0" bIns="0" rtlCol="0" anchor="t"/>
          <a:lstStyle/>
          <a:p>
            <a:pPr marL="342900" indent="-342900" algn="l">
              <a:lnSpc>
                <a:spcPts val="1650"/>
              </a:lnSpc>
              <a:buSzPct val="100000"/>
              <a:buChar char="•"/>
            </a:pPr>
            <a:r>
              <a:rPr lang="en-US" sz="1000" dirty="0">
                <a:solidFill>
                  <a:srgbClr val="2B2E3C"/>
                </a:solidFill>
                <a:latin typeface="Open Sans" pitchFamily="34" charset="0"/>
                <a:ea typeface="Open Sans" pitchFamily="34" charset="-122"/>
                <a:cs typeface="Open Sans" pitchFamily="34" charset="-120"/>
              </a:rPr>
              <a:t>Improves accessibility to essential services, jobs, and opportunities.</a:t>
            </a:r>
            <a:endParaRPr lang="en-US" sz="1000" dirty="0"/>
          </a:p>
        </p:txBody>
      </p:sp>
      <p:sp>
        <p:nvSpPr>
          <p:cNvPr id="13" name="Text 9"/>
          <p:cNvSpPr/>
          <p:nvPr/>
        </p:nvSpPr>
        <p:spPr>
          <a:xfrm>
            <a:off x="7484031" y="9160431"/>
            <a:ext cx="6691551" cy="211455"/>
          </a:xfrm>
          <a:prstGeom prst="rect">
            <a:avLst/>
          </a:prstGeom>
          <a:noFill/>
          <a:ln/>
        </p:spPr>
        <p:txBody>
          <a:bodyPr wrap="none" lIns="0" tIns="0" rIns="0" bIns="0" rtlCol="0" anchor="t"/>
          <a:lstStyle/>
          <a:p>
            <a:pPr marL="342900" indent="-342900" algn="l">
              <a:lnSpc>
                <a:spcPts val="1650"/>
              </a:lnSpc>
              <a:buSzPct val="100000"/>
              <a:buChar char="•"/>
            </a:pPr>
            <a:r>
              <a:rPr lang="en-US" sz="1000" dirty="0">
                <a:solidFill>
                  <a:srgbClr val="2B2E3C"/>
                </a:solidFill>
                <a:latin typeface="Open Sans" pitchFamily="34" charset="0"/>
                <a:ea typeface="Open Sans" pitchFamily="34" charset="-122"/>
                <a:cs typeface="Open Sans" pitchFamily="34" charset="-120"/>
              </a:rPr>
              <a:t>Fosters cultural exchange by connecting communities.</a:t>
            </a:r>
            <a:endParaRPr lang="en-US" sz="1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3053"/>
          </a:xfrm>
          <a:prstGeom prst="rect">
            <a:avLst/>
          </a:prstGeom>
        </p:spPr>
      </p:pic>
      <p:sp>
        <p:nvSpPr>
          <p:cNvPr id="3" name="Text 0"/>
          <p:cNvSpPr/>
          <p:nvPr/>
        </p:nvSpPr>
        <p:spPr>
          <a:xfrm>
            <a:off x="6064806" y="454462"/>
            <a:ext cx="7987189" cy="826294"/>
          </a:xfrm>
          <a:prstGeom prst="rect">
            <a:avLst/>
          </a:prstGeom>
          <a:noFill/>
          <a:ln/>
        </p:spPr>
        <p:txBody>
          <a:bodyPr wrap="square" lIns="0" tIns="0" rIns="0" bIns="0" rtlCol="0" anchor="t"/>
          <a:lstStyle/>
          <a:p>
            <a:pPr marL="0" indent="0" algn="l">
              <a:lnSpc>
                <a:spcPts val="3250"/>
              </a:lnSpc>
              <a:buNone/>
            </a:pPr>
            <a:r>
              <a:rPr lang="en-US" sz="2600" dirty="0">
                <a:solidFill>
                  <a:srgbClr val="2C3F42"/>
                </a:solidFill>
                <a:latin typeface="Bitter Medium" pitchFamily="34" charset="0"/>
                <a:ea typeface="Bitter Medium" pitchFamily="34" charset="-122"/>
                <a:cs typeface="Bitter Medium" pitchFamily="34" charset="-120"/>
              </a:rPr>
              <a:t>The Genesis of Earthquakes: Tectonic Plate Interaction</a:t>
            </a:r>
            <a:endParaRPr lang="en-US" sz="2600" dirty="0"/>
          </a:p>
        </p:txBody>
      </p:sp>
      <p:sp>
        <p:nvSpPr>
          <p:cNvPr id="4" name="Text 1"/>
          <p:cNvSpPr/>
          <p:nvPr/>
        </p:nvSpPr>
        <p:spPr>
          <a:xfrm>
            <a:off x="6064806" y="1528643"/>
            <a:ext cx="7987189" cy="528638"/>
          </a:xfrm>
          <a:prstGeom prst="rect">
            <a:avLst/>
          </a:prstGeom>
          <a:noFill/>
          <a:ln/>
        </p:spPr>
        <p:txBody>
          <a:bodyPr wrap="square" lIns="0" tIns="0" rIns="0" bIns="0" rtlCol="0" anchor="t"/>
          <a:lstStyle/>
          <a:p>
            <a:pPr marL="0" indent="0" algn="l">
              <a:lnSpc>
                <a:spcPts val="2050"/>
              </a:lnSpc>
              <a:buNone/>
            </a:pPr>
            <a:r>
              <a:rPr lang="en-US" sz="1300" dirty="0">
                <a:solidFill>
                  <a:srgbClr val="2B2E3C"/>
                </a:solidFill>
                <a:latin typeface="Open Sans" pitchFamily="34" charset="0"/>
                <a:ea typeface="Open Sans" pitchFamily="34" charset="-122"/>
                <a:cs typeface="Open Sans" pitchFamily="34" charset="-120"/>
              </a:rPr>
              <a:t>Earthquakes are caused by the sudden release of energy stored along tectonic plate boundaries, resulting in ground shaking as seismic waves propagate.</a:t>
            </a:r>
            <a:endParaRPr lang="en-US" sz="1300" dirty="0"/>
          </a:p>
        </p:txBody>
      </p:sp>
      <p:sp>
        <p:nvSpPr>
          <p:cNvPr id="5" name="Shape 2"/>
          <p:cNvSpPr/>
          <p:nvPr/>
        </p:nvSpPr>
        <p:spPr>
          <a:xfrm>
            <a:off x="6064806" y="2491026"/>
            <a:ext cx="7987189" cy="1487091"/>
          </a:xfrm>
          <a:prstGeom prst="roundRect">
            <a:avLst>
              <a:gd name="adj" fmla="val 7379"/>
            </a:avLst>
          </a:prstGeom>
          <a:solidFill>
            <a:srgbClr val="FFF8F0"/>
          </a:solidFill>
          <a:ln/>
        </p:spPr>
      </p:sp>
      <p:sp>
        <p:nvSpPr>
          <p:cNvPr id="6" name="Shape 3"/>
          <p:cNvSpPr/>
          <p:nvPr/>
        </p:nvSpPr>
        <p:spPr>
          <a:xfrm>
            <a:off x="6064806" y="2468166"/>
            <a:ext cx="7987189" cy="91440"/>
          </a:xfrm>
          <a:prstGeom prst="roundRect">
            <a:avLst>
              <a:gd name="adj" fmla="val 75912"/>
            </a:avLst>
          </a:prstGeom>
          <a:solidFill>
            <a:srgbClr val="D2600F"/>
          </a:solidFill>
          <a:ln/>
        </p:spPr>
      </p:sp>
      <p:sp>
        <p:nvSpPr>
          <p:cNvPr id="7" name="Shape 4"/>
          <p:cNvSpPr/>
          <p:nvPr/>
        </p:nvSpPr>
        <p:spPr>
          <a:xfrm>
            <a:off x="9810512" y="2243138"/>
            <a:ext cx="495776" cy="495776"/>
          </a:xfrm>
          <a:prstGeom prst="roundRect">
            <a:avLst>
              <a:gd name="adj" fmla="val 184438"/>
            </a:avLst>
          </a:prstGeom>
          <a:solidFill>
            <a:srgbClr val="D2600F"/>
          </a:solidFill>
          <a:ln/>
        </p:spPr>
      </p:sp>
      <p:sp>
        <p:nvSpPr>
          <p:cNvPr id="8" name="Text 5"/>
          <p:cNvSpPr/>
          <p:nvPr/>
        </p:nvSpPr>
        <p:spPr>
          <a:xfrm>
            <a:off x="9959221" y="2367082"/>
            <a:ext cx="198239" cy="247888"/>
          </a:xfrm>
          <a:prstGeom prst="rect">
            <a:avLst/>
          </a:prstGeom>
          <a:noFill/>
          <a:ln/>
        </p:spPr>
        <p:txBody>
          <a:bodyPr wrap="none" lIns="0" tIns="0" rIns="0" bIns="0" rtlCol="0" anchor="t"/>
          <a:lstStyle/>
          <a:p>
            <a:pPr marL="0" indent="0" algn="l">
              <a:lnSpc>
                <a:spcPts val="2450"/>
              </a:lnSpc>
              <a:buNone/>
            </a:pPr>
            <a:r>
              <a:rPr lang="en-US" sz="1550" dirty="0">
                <a:solidFill>
                  <a:srgbClr val="FFFFFF"/>
                </a:solidFill>
                <a:latin typeface="Bitter Medium" pitchFamily="34" charset="0"/>
                <a:ea typeface="Bitter Medium" pitchFamily="34" charset="-122"/>
                <a:cs typeface="Bitter Medium" pitchFamily="34" charset="-120"/>
              </a:rPr>
              <a:t>1</a:t>
            </a:r>
            <a:endParaRPr lang="en-US" sz="1550" dirty="0"/>
          </a:p>
        </p:txBody>
      </p:sp>
      <p:sp>
        <p:nvSpPr>
          <p:cNvPr id="9" name="Text 6"/>
          <p:cNvSpPr/>
          <p:nvPr/>
        </p:nvSpPr>
        <p:spPr>
          <a:xfrm>
            <a:off x="6252924" y="2904173"/>
            <a:ext cx="2471499" cy="258128"/>
          </a:xfrm>
          <a:prstGeom prst="rect">
            <a:avLst/>
          </a:prstGeom>
          <a:noFill/>
          <a:ln/>
        </p:spPr>
        <p:txBody>
          <a:bodyPr wrap="none" lIns="0" tIns="0" rIns="0" bIns="0" rtlCol="0" anchor="t"/>
          <a:lstStyle/>
          <a:p>
            <a:pPr marL="0" indent="0" algn="l">
              <a:lnSpc>
                <a:spcPts val="2000"/>
              </a:lnSpc>
              <a:buNone/>
            </a:pPr>
            <a:r>
              <a:rPr lang="en-US" sz="1600" dirty="0">
                <a:solidFill>
                  <a:srgbClr val="2B2E3C"/>
                </a:solidFill>
                <a:latin typeface="Bitter Medium" pitchFamily="34" charset="0"/>
                <a:ea typeface="Bitter Medium" pitchFamily="34" charset="-122"/>
                <a:cs typeface="Bitter Medium" pitchFamily="34" charset="-120"/>
              </a:rPr>
              <a:t>Plate Movements &amp; Stress</a:t>
            </a:r>
            <a:endParaRPr lang="en-US" sz="1600" dirty="0"/>
          </a:p>
        </p:txBody>
      </p:sp>
      <p:sp>
        <p:nvSpPr>
          <p:cNvPr id="10" name="Text 7"/>
          <p:cNvSpPr/>
          <p:nvPr/>
        </p:nvSpPr>
        <p:spPr>
          <a:xfrm>
            <a:off x="6252924" y="3261360"/>
            <a:ext cx="7610951" cy="528638"/>
          </a:xfrm>
          <a:prstGeom prst="rect">
            <a:avLst/>
          </a:prstGeom>
          <a:noFill/>
          <a:ln/>
        </p:spPr>
        <p:txBody>
          <a:bodyPr wrap="square" lIns="0" tIns="0" rIns="0" bIns="0" rtlCol="0" anchor="t"/>
          <a:lstStyle/>
          <a:p>
            <a:pPr marL="0" indent="0" algn="l">
              <a:lnSpc>
                <a:spcPts val="2050"/>
              </a:lnSpc>
              <a:buNone/>
            </a:pPr>
            <a:r>
              <a:rPr lang="en-US" sz="1300" dirty="0">
                <a:solidFill>
                  <a:srgbClr val="2B2E3C"/>
                </a:solidFill>
                <a:latin typeface="Open Sans" pitchFamily="34" charset="0"/>
                <a:ea typeface="Open Sans" pitchFamily="34" charset="-122"/>
                <a:cs typeface="Open Sans" pitchFamily="34" charset="-120"/>
              </a:rPr>
              <a:t>Stress builds along plate boundaries, leading to sudden ruptures or slips when exceeding rock strength, a primary concern for structural stability.</a:t>
            </a:r>
            <a:endParaRPr lang="en-US" sz="1300" dirty="0"/>
          </a:p>
        </p:txBody>
      </p:sp>
      <p:sp>
        <p:nvSpPr>
          <p:cNvPr id="11" name="Shape 8"/>
          <p:cNvSpPr/>
          <p:nvPr/>
        </p:nvSpPr>
        <p:spPr>
          <a:xfrm>
            <a:off x="6064806" y="4391263"/>
            <a:ext cx="7987189" cy="1487091"/>
          </a:xfrm>
          <a:prstGeom prst="roundRect">
            <a:avLst>
              <a:gd name="adj" fmla="val 7379"/>
            </a:avLst>
          </a:prstGeom>
          <a:solidFill>
            <a:srgbClr val="FFF8F0"/>
          </a:solidFill>
          <a:ln/>
        </p:spPr>
      </p:sp>
      <p:sp>
        <p:nvSpPr>
          <p:cNvPr id="12" name="Shape 9"/>
          <p:cNvSpPr/>
          <p:nvPr/>
        </p:nvSpPr>
        <p:spPr>
          <a:xfrm>
            <a:off x="6064806" y="4368403"/>
            <a:ext cx="7987189" cy="91440"/>
          </a:xfrm>
          <a:prstGeom prst="roundRect">
            <a:avLst>
              <a:gd name="adj" fmla="val 75912"/>
            </a:avLst>
          </a:prstGeom>
          <a:solidFill>
            <a:srgbClr val="D2600F"/>
          </a:solidFill>
          <a:ln/>
        </p:spPr>
      </p:sp>
      <p:sp>
        <p:nvSpPr>
          <p:cNvPr id="13" name="Shape 10"/>
          <p:cNvSpPr/>
          <p:nvPr/>
        </p:nvSpPr>
        <p:spPr>
          <a:xfrm>
            <a:off x="9810512" y="4143375"/>
            <a:ext cx="495776" cy="495776"/>
          </a:xfrm>
          <a:prstGeom prst="roundRect">
            <a:avLst>
              <a:gd name="adj" fmla="val 184438"/>
            </a:avLst>
          </a:prstGeom>
          <a:solidFill>
            <a:srgbClr val="D2600F"/>
          </a:solidFill>
          <a:ln/>
        </p:spPr>
      </p:sp>
      <p:sp>
        <p:nvSpPr>
          <p:cNvPr id="14" name="Text 11"/>
          <p:cNvSpPr/>
          <p:nvPr/>
        </p:nvSpPr>
        <p:spPr>
          <a:xfrm>
            <a:off x="9959221" y="4267319"/>
            <a:ext cx="198239" cy="247888"/>
          </a:xfrm>
          <a:prstGeom prst="rect">
            <a:avLst/>
          </a:prstGeom>
          <a:noFill/>
          <a:ln/>
        </p:spPr>
        <p:txBody>
          <a:bodyPr wrap="none" lIns="0" tIns="0" rIns="0" bIns="0" rtlCol="0" anchor="t"/>
          <a:lstStyle/>
          <a:p>
            <a:pPr marL="0" indent="0" algn="l">
              <a:lnSpc>
                <a:spcPts val="2450"/>
              </a:lnSpc>
              <a:buNone/>
            </a:pPr>
            <a:r>
              <a:rPr lang="en-US" sz="1550" dirty="0">
                <a:solidFill>
                  <a:srgbClr val="FFFFFF"/>
                </a:solidFill>
                <a:latin typeface="Bitter Medium" pitchFamily="34" charset="0"/>
                <a:ea typeface="Bitter Medium" pitchFamily="34" charset="-122"/>
                <a:cs typeface="Bitter Medium" pitchFamily="34" charset="-120"/>
              </a:rPr>
              <a:t>2</a:t>
            </a:r>
            <a:endParaRPr lang="en-US" sz="1550" dirty="0"/>
          </a:p>
        </p:txBody>
      </p:sp>
      <p:sp>
        <p:nvSpPr>
          <p:cNvPr id="15" name="Text 12"/>
          <p:cNvSpPr/>
          <p:nvPr/>
        </p:nvSpPr>
        <p:spPr>
          <a:xfrm>
            <a:off x="6252924" y="4804410"/>
            <a:ext cx="2180034" cy="258128"/>
          </a:xfrm>
          <a:prstGeom prst="rect">
            <a:avLst/>
          </a:prstGeom>
          <a:noFill/>
          <a:ln/>
        </p:spPr>
        <p:txBody>
          <a:bodyPr wrap="none" lIns="0" tIns="0" rIns="0" bIns="0" rtlCol="0" anchor="t"/>
          <a:lstStyle/>
          <a:p>
            <a:pPr marL="0" indent="0" algn="l">
              <a:lnSpc>
                <a:spcPts val="2000"/>
              </a:lnSpc>
              <a:buNone/>
            </a:pPr>
            <a:r>
              <a:rPr lang="en-US" sz="1600" dirty="0">
                <a:solidFill>
                  <a:srgbClr val="2B2E3C"/>
                </a:solidFill>
                <a:latin typeface="Bitter Medium" pitchFamily="34" charset="0"/>
                <a:ea typeface="Bitter Medium" pitchFamily="34" charset="-122"/>
                <a:cs typeface="Bitter Medium" pitchFamily="34" charset="-120"/>
              </a:rPr>
              <a:t>Transform Boundaries</a:t>
            </a:r>
            <a:endParaRPr lang="en-US" sz="1600" dirty="0"/>
          </a:p>
        </p:txBody>
      </p:sp>
      <p:sp>
        <p:nvSpPr>
          <p:cNvPr id="16" name="Text 13"/>
          <p:cNvSpPr/>
          <p:nvPr/>
        </p:nvSpPr>
        <p:spPr>
          <a:xfrm>
            <a:off x="6252924" y="5161598"/>
            <a:ext cx="7610951" cy="528638"/>
          </a:xfrm>
          <a:prstGeom prst="rect">
            <a:avLst/>
          </a:prstGeom>
          <a:noFill/>
          <a:ln/>
        </p:spPr>
        <p:txBody>
          <a:bodyPr wrap="square" lIns="0" tIns="0" rIns="0" bIns="0" rtlCol="0" anchor="t"/>
          <a:lstStyle/>
          <a:p>
            <a:pPr marL="0" indent="0" algn="l">
              <a:lnSpc>
                <a:spcPts val="2050"/>
              </a:lnSpc>
              <a:buNone/>
            </a:pPr>
            <a:r>
              <a:rPr lang="en-US" sz="1300" dirty="0">
                <a:solidFill>
                  <a:srgbClr val="2B2E3C"/>
                </a:solidFill>
                <a:latin typeface="Open Sans" pitchFamily="34" charset="0"/>
                <a:ea typeface="Open Sans" pitchFamily="34" charset="-122"/>
                <a:cs typeface="Open Sans" pitchFamily="34" charset="-120"/>
              </a:rPr>
              <a:t>Plates slide past each other horizontally, exemplified by the San Andreas Fault, generating significant seismic activity that engineers must account for.</a:t>
            </a:r>
            <a:endParaRPr lang="en-US" sz="1300" dirty="0"/>
          </a:p>
        </p:txBody>
      </p:sp>
      <p:sp>
        <p:nvSpPr>
          <p:cNvPr id="17" name="Shape 14"/>
          <p:cNvSpPr/>
          <p:nvPr/>
        </p:nvSpPr>
        <p:spPr>
          <a:xfrm>
            <a:off x="6064806" y="6291501"/>
            <a:ext cx="7987189" cy="1487091"/>
          </a:xfrm>
          <a:prstGeom prst="roundRect">
            <a:avLst>
              <a:gd name="adj" fmla="val 7379"/>
            </a:avLst>
          </a:prstGeom>
          <a:solidFill>
            <a:srgbClr val="FFF8F0"/>
          </a:solidFill>
          <a:ln/>
        </p:spPr>
      </p:sp>
      <p:sp>
        <p:nvSpPr>
          <p:cNvPr id="18" name="Shape 15"/>
          <p:cNvSpPr/>
          <p:nvPr/>
        </p:nvSpPr>
        <p:spPr>
          <a:xfrm>
            <a:off x="6064806" y="6268641"/>
            <a:ext cx="7987189" cy="91440"/>
          </a:xfrm>
          <a:prstGeom prst="roundRect">
            <a:avLst>
              <a:gd name="adj" fmla="val 75912"/>
            </a:avLst>
          </a:prstGeom>
          <a:solidFill>
            <a:srgbClr val="D2600F"/>
          </a:solidFill>
          <a:ln/>
        </p:spPr>
      </p:sp>
      <p:sp>
        <p:nvSpPr>
          <p:cNvPr id="19" name="Shape 16"/>
          <p:cNvSpPr/>
          <p:nvPr/>
        </p:nvSpPr>
        <p:spPr>
          <a:xfrm>
            <a:off x="9810512" y="6043613"/>
            <a:ext cx="495776" cy="495776"/>
          </a:xfrm>
          <a:prstGeom prst="roundRect">
            <a:avLst>
              <a:gd name="adj" fmla="val 184438"/>
            </a:avLst>
          </a:prstGeom>
          <a:solidFill>
            <a:srgbClr val="D2600F"/>
          </a:solidFill>
          <a:ln/>
        </p:spPr>
      </p:sp>
      <p:sp>
        <p:nvSpPr>
          <p:cNvPr id="20" name="Text 17"/>
          <p:cNvSpPr/>
          <p:nvPr/>
        </p:nvSpPr>
        <p:spPr>
          <a:xfrm>
            <a:off x="9959221" y="6167557"/>
            <a:ext cx="198239" cy="247888"/>
          </a:xfrm>
          <a:prstGeom prst="rect">
            <a:avLst/>
          </a:prstGeom>
          <a:noFill/>
          <a:ln/>
        </p:spPr>
        <p:txBody>
          <a:bodyPr wrap="none" lIns="0" tIns="0" rIns="0" bIns="0" rtlCol="0" anchor="t"/>
          <a:lstStyle/>
          <a:p>
            <a:pPr marL="0" indent="0" algn="l">
              <a:lnSpc>
                <a:spcPts val="2450"/>
              </a:lnSpc>
              <a:buNone/>
            </a:pPr>
            <a:r>
              <a:rPr lang="en-US" sz="1550" dirty="0">
                <a:solidFill>
                  <a:srgbClr val="FFFFFF"/>
                </a:solidFill>
                <a:latin typeface="Bitter Medium" pitchFamily="34" charset="0"/>
                <a:ea typeface="Bitter Medium" pitchFamily="34" charset="-122"/>
                <a:cs typeface="Bitter Medium" pitchFamily="34" charset="-120"/>
              </a:rPr>
              <a:t>3</a:t>
            </a:r>
            <a:endParaRPr lang="en-US" sz="1550" dirty="0"/>
          </a:p>
        </p:txBody>
      </p:sp>
      <p:sp>
        <p:nvSpPr>
          <p:cNvPr id="21" name="Text 18"/>
          <p:cNvSpPr/>
          <p:nvPr/>
        </p:nvSpPr>
        <p:spPr>
          <a:xfrm>
            <a:off x="6252924" y="6704648"/>
            <a:ext cx="2268260" cy="258128"/>
          </a:xfrm>
          <a:prstGeom prst="rect">
            <a:avLst/>
          </a:prstGeom>
          <a:noFill/>
          <a:ln/>
        </p:spPr>
        <p:txBody>
          <a:bodyPr wrap="none" lIns="0" tIns="0" rIns="0" bIns="0" rtlCol="0" anchor="t"/>
          <a:lstStyle/>
          <a:p>
            <a:pPr marL="0" indent="0" algn="l">
              <a:lnSpc>
                <a:spcPts val="2000"/>
              </a:lnSpc>
              <a:buNone/>
            </a:pPr>
            <a:r>
              <a:rPr lang="en-US" sz="1600" dirty="0">
                <a:solidFill>
                  <a:srgbClr val="2B2E3C"/>
                </a:solidFill>
                <a:latin typeface="Bitter Medium" pitchFamily="34" charset="0"/>
                <a:ea typeface="Bitter Medium" pitchFamily="34" charset="-122"/>
                <a:cs typeface="Bitter Medium" pitchFamily="34" charset="-120"/>
              </a:rPr>
              <a:t>Convergent Boundaries</a:t>
            </a:r>
            <a:endParaRPr lang="en-US" sz="1600" dirty="0"/>
          </a:p>
        </p:txBody>
      </p:sp>
      <p:sp>
        <p:nvSpPr>
          <p:cNvPr id="22" name="Text 19"/>
          <p:cNvSpPr/>
          <p:nvPr/>
        </p:nvSpPr>
        <p:spPr>
          <a:xfrm>
            <a:off x="6252924" y="7061835"/>
            <a:ext cx="7610951" cy="528638"/>
          </a:xfrm>
          <a:prstGeom prst="rect">
            <a:avLst/>
          </a:prstGeom>
          <a:noFill/>
          <a:ln/>
        </p:spPr>
        <p:txBody>
          <a:bodyPr wrap="square" lIns="0" tIns="0" rIns="0" bIns="0" rtlCol="0" anchor="t"/>
          <a:lstStyle/>
          <a:p>
            <a:pPr marL="0" indent="0" algn="l">
              <a:lnSpc>
                <a:spcPts val="2050"/>
              </a:lnSpc>
              <a:buNone/>
            </a:pPr>
            <a:r>
              <a:rPr lang="en-US" sz="1300" dirty="0">
                <a:solidFill>
                  <a:srgbClr val="2B2E3C"/>
                </a:solidFill>
                <a:latin typeface="Open Sans" pitchFamily="34" charset="0"/>
                <a:ea typeface="Open Sans" pitchFamily="34" charset="-122"/>
                <a:cs typeface="Open Sans" pitchFamily="34" charset="-120"/>
              </a:rPr>
              <a:t>Plates collide, resulting in powerful earthquakes as one plate subducts or both uplift, posing major challenges for resilient infrastructure design.</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8430" y="694134"/>
            <a:ext cx="7556421" cy="2126337"/>
          </a:xfrm>
          <a:prstGeom prst="rect">
            <a:avLst/>
          </a:prstGeom>
          <a:noFill/>
          <a:ln/>
        </p:spPr>
        <p:txBody>
          <a:bodyPr wrap="square" lIns="0" tIns="0" rIns="0" bIns="0" rtlCol="0" anchor="t"/>
          <a:lstStyle/>
          <a:p>
            <a:pPr marL="0" indent="0" algn="l">
              <a:lnSpc>
                <a:spcPts val="5550"/>
              </a:lnSpc>
              <a:buNone/>
            </a:pPr>
            <a:r>
              <a:rPr lang="en-IN" sz="4450" dirty="0">
                <a:solidFill>
                  <a:srgbClr val="2C3F42"/>
                </a:solidFill>
                <a:latin typeface="Bitter Medium" pitchFamily="34" charset="0"/>
                <a:ea typeface="Bitter Medium" pitchFamily="34" charset="-122"/>
                <a:cs typeface="Bitter Medium" pitchFamily="34" charset="-120"/>
              </a:rPr>
              <a:t>DESIGN AND ANALYSIS OF CABLE STAYED BRIDGES</a:t>
            </a:r>
            <a:endParaRPr lang="en-US" sz="4450" dirty="0"/>
          </a:p>
        </p:txBody>
      </p:sp>
      <p:sp>
        <p:nvSpPr>
          <p:cNvPr id="4" name="Text 1"/>
          <p:cNvSpPr/>
          <p:nvPr/>
        </p:nvSpPr>
        <p:spPr>
          <a:xfrm>
            <a:off x="6280190" y="3207543"/>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This study advances cable-supported bridge engineering by integrating material analysis (steel, CFRP, BFRP, GFRP, AFRP) with STAAD.Pro methodology. It explores structural responses to seismic and wind loads, emphasizing a performance-based design approach for enhanced resilience.</a:t>
            </a:r>
            <a:endParaRPr lang="en-US" sz="1750" dirty="0"/>
          </a:p>
        </p:txBody>
      </p:sp>
      <p:sp>
        <p:nvSpPr>
          <p:cNvPr id="5" name="TextBox 4">
            <a:extLst>
              <a:ext uri="{FF2B5EF4-FFF2-40B4-BE49-F238E27FC236}">
                <a16:creationId xmlns:a16="http://schemas.microsoft.com/office/drawing/2014/main" id="{7E93F630-4E58-4EAA-40EC-92B6103506E2}"/>
              </a:ext>
            </a:extLst>
          </p:cNvPr>
          <p:cNvSpPr txBox="1"/>
          <p:nvPr/>
        </p:nvSpPr>
        <p:spPr>
          <a:xfrm>
            <a:off x="8930640" y="2479040"/>
            <a:ext cx="2032000" cy="461665"/>
          </a:xfrm>
          <a:prstGeom prst="rect">
            <a:avLst/>
          </a:prstGeom>
          <a:noFill/>
        </p:spPr>
        <p:txBody>
          <a:bodyPr wrap="square" rtlCol="0">
            <a:spAutoFit/>
          </a:bodyPr>
          <a:lstStyle/>
          <a:p>
            <a:r>
              <a:rPr lang="en-US" sz="2400" dirty="0"/>
              <a:t>OBJECTIVE</a:t>
            </a:r>
            <a:endParaRPr lang="en-IN"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68643" y="446842"/>
            <a:ext cx="2284690" cy="253841"/>
          </a:xfrm>
          <a:prstGeom prst="rect">
            <a:avLst/>
          </a:prstGeom>
          <a:noFill/>
          <a:ln/>
        </p:spPr>
        <p:txBody>
          <a:bodyPr wrap="none" lIns="0" tIns="0" rIns="0" bIns="0" rtlCol="0" anchor="t"/>
          <a:lstStyle/>
          <a:p>
            <a:pPr marL="0" indent="0" algn="l">
              <a:lnSpc>
                <a:spcPts val="1950"/>
              </a:lnSpc>
              <a:buNone/>
            </a:pPr>
            <a:r>
              <a:rPr lang="en-US" sz="1550" dirty="0">
                <a:solidFill>
                  <a:srgbClr val="2C3F42"/>
                </a:solidFill>
                <a:latin typeface="Bitter Medium" pitchFamily="34" charset="0"/>
                <a:ea typeface="Bitter Medium" pitchFamily="34" charset="-122"/>
                <a:cs typeface="Bitter Medium" pitchFamily="34" charset="-120"/>
              </a:rPr>
              <a:t>Methods &amp; Methodology</a:t>
            </a:r>
            <a:endParaRPr lang="en-US" sz="1550" dirty="0"/>
          </a:p>
        </p:txBody>
      </p:sp>
      <p:sp>
        <p:nvSpPr>
          <p:cNvPr id="3" name="Text 1"/>
          <p:cNvSpPr/>
          <p:nvPr/>
        </p:nvSpPr>
        <p:spPr>
          <a:xfrm>
            <a:off x="568643" y="765572"/>
            <a:ext cx="6693813" cy="406241"/>
          </a:xfrm>
          <a:prstGeom prst="rect">
            <a:avLst/>
          </a:prstGeom>
          <a:noFill/>
          <a:ln/>
        </p:spPr>
        <p:txBody>
          <a:bodyPr wrap="none" lIns="0" tIns="0" rIns="0" bIns="0" rtlCol="0" anchor="t"/>
          <a:lstStyle/>
          <a:p>
            <a:pPr marL="0" indent="0" algn="l">
              <a:lnSpc>
                <a:spcPts val="3150"/>
              </a:lnSpc>
              <a:buNone/>
            </a:pPr>
            <a:r>
              <a:rPr lang="en-US" sz="2550" dirty="0">
                <a:solidFill>
                  <a:srgbClr val="2C3F42"/>
                </a:solidFill>
                <a:latin typeface="Bitter Medium" pitchFamily="34" charset="0"/>
                <a:ea typeface="Bitter Medium" pitchFamily="34" charset="-122"/>
                <a:cs typeface="Bitter Medium" pitchFamily="34" charset="-120"/>
              </a:rPr>
              <a:t>STAAD.Pro Analysis of a Cable-Stayed Bridge</a:t>
            </a:r>
            <a:endParaRPr lang="en-US" sz="2550" dirty="0"/>
          </a:p>
        </p:txBody>
      </p:sp>
      <p:sp>
        <p:nvSpPr>
          <p:cNvPr id="4" name="Text 2"/>
          <p:cNvSpPr/>
          <p:nvPr/>
        </p:nvSpPr>
        <p:spPr>
          <a:xfrm>
            <a:off x="568643" y="1415534"/>
            <a:ext cx="13493115" cy="260033"/>
          </a:xfrm>
          <a:prstGeom prst="rect">
            <a:avLst/>
          </a:prstGeom>
          <a:noFill/>
          <a:ln/>
        </p:spPr>
        <p:txBody>
          <a:bodyPr wrap="none" lIns="0" tIns="0" rIns="0" bIns="0" rtlCol="0" anchor="t"/>
          <a:lstStyle/>
          <a:p>
            <a:pPr marL="0" indent="0" algn="l">
              <a:lnSpc>
                <a:spcPts val="2000"/>
              </a:lnSpc>
              <a:buNone/>
            </a:pPr>
            <a:r>
              <a:rPr lang="en-US" sz="1250" dirty="0">
                <a:solidFill>
                  <a:srgbClr val="2B2E3C"/>
                </a:solidFill>
                <a:latin typeface="Open Sans" pitchFamily="34" charset="0"/>
                <a:ea typeface="Open Sans" pitchFamily="34" charset="-122"/>
                <a:cs typeface="Open Sans" pitchFamily="34" charset="-120"/>
              </a:rPr>
              <a:t>A cable-stayed bridge model was analysed using STAAD.Pro Connect Edition, focusing on structural behaviour under various loads and material properties.</a:t>
            </a:r>
            <a:endParaRPr lang="en-US" sz="1250" dirty="0"/>
          </a:p>
        </p:txBody>
      </p:sp>
      <p:sp>
        <p:nvSpPr>
          <p:cNvPr id="5" name="Text 3"/>
          <p:cNvSpPr/>
          <p:nvPr/>
        </p:nvSpPr>
        <p:spPr>
          <a:xfrm>
            <a:off x="568643" y="2020729"/>
            <a:ext cx="2031087" cy="253841"/>
          </a:xfrm>
          <a:prstGeom prst="rect">
            <a:avLst/>
          </a:prstGeom>
          <a:noFill/>
          <a:ln/>
        </p:spPr>
        <p:txBody>
          <a:bodyPr wrap="none" lIns="0" tIns="0" rIns="0" bIns="0" rtlCol="0" anchor="t"/>
          <a:lstStyle/>
          <a:p>
            <a:pPr marL="0" indent="0" algn="l">
              <a:lnSpc>
                <a:spcPts val="1950"/>
              </a:lnSpc>
              <a:buNone/>
            </a:pPr>
            <a:r>
              <a:rPr lang="en-US" sz="1550" dirty="0">
                <a:solidFill>
                  <a:srgbClr val="2C3F42"/>
                </a:solidFill>
                <a:latin typeface="Bitter Medium" pitchFamily="34" charset="0"/>
                <a:ea typeface="Bitter Medium" pitchFamily="34" charset="-122"/>
                <a:cs typeface="Bitter Medium" pitchFamily="34" charset="-120"/>
              </a:rPr>
              <a:t>Bridge Specifications</a:t>
            </a:r>
            <a:endParaRPr lang="en-US" sz="1550" dirty="0"/>
          </a:p>
        </p:txBody>
      </p:sp>
      <p:sp>
        <p:nvSpPr>
          <p:cNvPr id="6" name="Text 4"/>
          <p:cNvSpPr/>
          <p:nvPr/>
        </p:nvSpPr>
        <p:spPr>
          <a:xfrm>
            <a:off x="568643" y="2436971"/>
            <a:ext cx="6548318" cy="260033"/>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2B2E3C"/>
                </a:solidFill>
                <a:latin typeface="Open Sans" pitchFamily="34" charset="0"/>
                <a:ea typeface="Open Sans" pitchFamily="34" charset="-122"/>
                <a:cs typeface="Open Sans" pitchFamily="34" charset="-120"/>
              </a:rPr>
              <a:t>Main Span: 64 meters</a:t>
            </a:r>
            <a:endParaRPr lang="en-US" sz="1250" dirty="0"/>
          </a:p>
        </p:txBody>
      </p:sp>
      <p:sp>
        <p:nvSpPr>
          <p:cNvPr id="7" name="Text 5"/>
          <p:cNvSpPr/>
          <p:nvPr/>
        </p:nvSpPr>
        <p:spPr>
          <a:xfrm>
            <a:off x="568643" y="2753797"/>
            <a:ext cx="6548318" cy="260033"/>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2B2E3C"/>
                </a:solidFill>
                <a:latin typeface="Open Sans" pitchFamily="34" charset="0"/>
                <a:ea typeface="Open Sans" pitchFamily="34" charset="-122"/>
                <a:cs typeface="Open Sans" pitchFamily="34" charset="-120"/>
              </a:rPr>
              <a:t>Deck: 64m x 6m, 0.135m thick, M30 concrete.</a:t>
            </a:r>
            <a:endParaRPr lang="en-US" sz="1250" dirty="0"/>
          </a:p>
        </p:txBody>
      </p:sp>
      <p:sp>
        <p:nvSpPr>
          <p:cNvPr id="8" name="Text 6"/>
          <p:cNvSpPr/>
          <p:nvPr/>
        </p:nvSpPr>
        <p:spPr>
          <a:xfrm>
            <a:off x="568643" y="3070622"/>
            <a:ext cx="6548318" cy="260033"/>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2B2E3C"/>
                </a:solidFill>
                <a:latin typeface="Open Sans" pitchFamily="34" charset="0"/>
                <a:ea typeface="Open Sans" pitchFamily="34" charset="-122"/>
                <a:cs typeface="Open Sans" pitchFamily="34" charset="-120"/>
              </a:rPr>
              <a:t>Pylons: 4 reinforced concrete, 8.5m above deck.</a:t>
            </a:r>
            <a:endParaRPr lang="en-US" sz="1250" dirty="0"/>
          </a:p>
        </p:txBody>
      </p:sp>
      <p:sp>
        <p:nvSpPr>
          <p:cNvPr id="9" name="Text 7"/>
          <p:cNvSpPr/>
          <p:nvPr/>
        </p:nvSpPr>
        <p:spPr>
          <a:xfrm>
            <a:off x="568643" y="3387447"/>
            <a:ext cx="6548318" cy="260033"/>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2B2E3C"/>
                </a:solidFill>
                <a:latin typeface="Open Sans" pitchFamily="34" charset="0"/>
                <a:ea typeface="Open Sans" pitchFamily="34" charset="-122"/>
                <a:cs typeface="Open Sans" pitchFamily="34" charset="-120"/>
              </a:rPr>
              <a:t>Stay Cables: 64 tension-only, 0.089m diameter, fan-type arrangement.</a:t>
            </a:r>
            <a:endParaRPr lang="en-US" sz="1250" dirty="0"/>
          </a:p>
        </p:txBody>
      </p:sp>
      <p:sp>
        <p:nvSpPr>
          <p:cNvPr id="10" name="Text 8"/>
          <p:cNvSpPr/>
          <p:nvPr/>
        </p:nvSpPr>
        <p:spPr>
          <a:xfrm>
            <a:off x="568643" y="3704273"/>
            <a:ext cx="6548318" cy="260033"/>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2B2E3C"/>
                </a:solidFill>
                <a:latin typeface="Open Sans" pitchFamily="34" charset="0"/>
                <a:ea typeface="Open Sans" pitchFamily="34" charset="-122"/>
                <a:cs typeface="Open Sans" pitchFamily="34" charset="-120"/>
              </a:rPr>
              <a:t>Piers: 10 concrete, 12m high, 1.0m diameter, fixed supports.</a:t>
            </a:r>
            <a:endParaRPr lang="en-US" sz="1250" dirty="0"/>
          </a:p>
        </p:txBody>
      </p:sp>
      <p:sp>
        <p:nvSpPr>
          <p:cNvPr id="11" name="Text 9"/>
          <p:cNvSpPr/>
          <p:nvPr/>
        </p:nvSpPr>
        <p:spPr>
          <a:xfrm>
            <a:off x="568643" y="4021098"/>
            <a:ext cx="6548318" cy="260033"/>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2B2E3C"/>
                </a:solidFill>
                <a:latin typeface="Open Sans" pitchFamily="34" charset="0"/>
                <a:ea typeface="Open Sans" pitchFamily="34" charset="-122"/>
                <a:cs typeface="Open Sans" pitchFamily="34" charset="-120"/>
              </a:rPr>
              <a:t>Support Conditions: Fixed at base, allowing thermal expansion</a:t>
            </a:r>
            <a:endParaRPr lang="en-US" sz="1250" dirty="0"/>
          </a:p>
        </p:txBody>
      </p:sp>
      <p:sp>
        <p:nvSpPr>
          <p:cNvPr id="12" name="Text 10"/>
          <p:cNvSpPr/>
          <p:nvPr/>
        </p:nvSpPr>
        <p:spPr>
          <a:xfrm>
            <a:off x="568643" y="4337923"/>
            <a:ext cx="6548318" cy="260033"/>
          </a:xfrm>
          <a:prstGeom prst="rect">
            <a:avLst/>
          </a:prstGeom>
          <a:noFill/>
          <a:ln/>
        </p:spPr>
        <p:txBody>
          <a:bodyPr wrap="none" lIns="0" tIns="0" rIns="0" bIns="0" rtlCol="0" anchor="t"/>
          <a:lstStyle/>
          <a:p>
            <a:pPr marL="342900" indent="-342900" algn="l">
              <a:lnSpc>
                <a:spcPts val="2000"/>
              </a:lnSpc>
              <a:buSzPct val="100000"/>
              <a:buChar char="•"/>
            </a:pPr>
            <a:r>
              <a:rPr lang="en-US" sz="1250" dirty="0">
                <a:solidFill>
                  <a:srgbClr val="2B2E3C"/>
                </a:solidFill>
                <a:latin typeface="Open Sans" pitchFamily="34" charset="0"/>
                <a:ea typeface="Open Sans" pitchFamily="34" charset="-122"/>
                <a:cs typeface="Open Sans" pitchFamily="34" charset="-120"/>
              </a:rPr>
              <a:t>Analysis Type: Linear static and dynamic modal analysis</a:t>
            </a:r>
            <a:endParaRPr lang="en-US" sz="1250" dirty="0"/>
          </a:p>
        </p:txBody>
      </p:sp>
      <p:pic>
        <p:nvPicPr>
          <p:cNvPr id="15" name="Picture 14">
            <a:extLst>
              <a:ext uri="{FF2B5EF4-FFF2-40B4-BE49-F238E27FC236}">
                <a16:creationId xmlns:a16="http://schemas.microsoft.com/office/drawing/2014/main" id="{F1ACAE18-C7E1-F407-5907-FD7F468C1C68}"/>
              </a:ext>
            </a:extLst>
          </p:cNvPr>
          <p:cNvPicPr>
            <a:picLocks noChangeAspect="1"/>
          </p:cNvPicPr>
          <p:nvPr/>
        </p:nvPicPr>
        <p:blipFill>
          <a:blip r:embed="rId3"/>
          <a:stretch>
            <a:fillRect/>
          </a:stretch>
        </p:blipFill>
        <p:spPr>
          <a:xfrm>
            <a:off x="6760617" y="2020729"/>
            <a:ext cx="6442427" cy="519125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11875" y="559356"/>
            <a:ext cx="5147786" cy="317897"/>
          </a:xfrm>
          <a:prstGeom prst="rect">
            <a:avLst/>
          </a:prstGeom>
          <a:noFill/>
          <a:ln/>
        </p:spPr>
        <p:txBody>
          <a:bodyPr wrap="none" lIns="0" tIns="0" rIns="0" bIns="0" rtlCol="0" anchor="t"/>
          <a:lstStyle/>
          <a:p>
            <a:pPr marL="0" indent="0" algn="l">
              <a:lnSpc>
                <a:spcPts val="2500"/>
              </a:lnSpc>
              <a:buNone/>
            </a:pPr>
            <a:r>
              <a:rPr lang="en-US" sz="2000" dirty="0">
                <a:solidFill>
                  <a:srgbClr val="2C3F42"/>
                </a:solidFill>
                <a:latin typeface="Bitter Medium" pitchFamily="34" charset="0"/>
                <a:ea typeface="Bitter Medium" pitchFamily="34" charset="-122"/>
                <a:cs typeface="Bitter Medium" pitchFamily="34" charset="-120"/>
              </a:rPr>
              <a:t>Literature Review: Different Cable Materials</a:t>
            </a:r>
            <a:endParaRPr lang="en-US" sz="2000" dirty="0"/>
          </a:p>
        </p:txBody>
      </p:sp>
      <p:sp>
        <p:nvSpPr>
          <p:cNvPr id="3" name="Text 1"/>
          <p:cNvSpPr/>
          <p:nvPr/>
        </p:nvSpPr>
        <p:spPr>
          <a:xfrm>
            <a:off x="711875" y="958572"/>
            <a:ext cx="9495711" cy="508516"/>
          </a:xfrm>
          <a:prstGeom prst="rect">
            <a:avLst/>
          </a:prstGeom>
          <a:noFill/>
          <a:ln/>
        </p:spPr>
        <p:txBody>
          <a:bodyPr wrap="none" lIns="0" tIns="0" rIns="0" bIns="0" rtlCol="0" anchor="t"/>
          <a:lstStyle/>
          <a:p>
            <a:pPr marL="0" indent="0" algn="l">
              <a:lnSpc>
                <a:spcPts val="4000"/>
              </a:lnSpc>
              <a:buNone/>
            </a:pPr>
            <a:r>
              <a:rPr lang="en-US" sz="3200" dirty="0">
                <a:solidFill>
                  <a:srgbClr val="2C3F42"/>
                </a:solidFill>
                <a:latin typeface="Bitter Medium" pitchFamily="34" charset="0"/>
                <a:ea typeface="Bitter Medium" pitchFamily="34" charset="-122"/>
                <a:cs typeface="Bitter Medium" pitchFamily="34" charset="-120"/>
              </a:rPr>
              <a:t>Evolution of Cable Materials in Bridge Engineering</a:t>
            </a:r>
            <a:endParaRPr lang="en-US" sz="3200" dirty="0"/>
          </a:p>
        </p:txBody>
      </p:sp>
      <p:sp>
        <p:nvSpPr>
          <p:cNvPr id="4" name="Text 2"/>
          <p:cNvSpPr/>
          <p:nvPr/>
        </p:nvSpPr>
        <p:spPr>
          <a:xfrm>
            <a:off x="711875" y="1772126"/>
            <a:ext cx="13206651" cy="651034"/>
          </a:xfrm>
          <a:prstGeom prst="rect">
            <a:avLst/>
          </a:prstGeom>
          <a:noFill/>
          <a:ln/>
        </p:spPr>
        <p:txBody>
          <a:bodyPr wrap="square" lIns="0" tIns="0" rIns="0" bIns="0" rtlCol="0" anchor="t"/>
          <a:lstStyle/>
          <a:p>
            <a:pPr marL="0" indent="0" algn="l">
              <a:lnSpc>
                <a:spcPts val="2550"/>
              </a:lnSpc>
              <a:buNone/>
            </a:pPr>
            <a:r>
              <a:rPr lang="en-US" sz="1600" dirty="0">
                <a:solidFill>
                  <a:srgbClr val="2B2E3C"/>
                </a:solidFill>
                <a:latin typeface="Open Sans" pitchFamily="34" charset="0"/>
                <a:ea typeface="Open Sans" pitchFamily="34" charset="-122"/>
                <a:cs typeface="Open Sans" pitchFamily="34" charset="-120"/>
              </a:rPr>
              <a:t>The choice of cable material fundamentally affects structural efficiency, durability, and safety, driving a continuous evolution from early wrought iron to modern fibre-reinforced polymers (FRP).</a:t>
            </a:r>
            <a:endParaRPr lang="en-US" sz="1600" dirty="0"/>
          </a:p>
        </p:txBody>
      </p:sp>
      <p:sp>
        <p:nvSpPr>
          <p:cNvPr id="5" name="Shape 3"/>
          <p:cNvSpPr/>
          <p:nvPr/>
        </p:nvSpPr>
        <p:spPr>
          <a:xfrm>
            <a:off x="7303770" y="2651998"/>
            <a:ext cx="22860" cy="5021818"/>
          </a:xfrm>
          <a:prstGeom prst="roundRect">
            <a:avLst>
              <a:gd name="adj" fmla="val 373736"/>
            </a:avLst>
          </a:prstGeom>
          <a:solidFill>
            <a:srgbClr val="E2C8B5"/>
          </a:solidFill>
          <a:ln/>
        </p:spPr>
      </p:sp>
      <p:sp>
        <p:nvSpPr>
          <p:cNvPr id="6" name="Shape 4"/>
          <p:cNvSpPr/>
          <p:nvPr/>
        </p:nvSpPr>
        <p:spPr>
          <a:xfrm>
            <a:off x="6499027" y="2869406"/>
            <a:ext cx="610195" cy="22860"/>
          </a:xfrm>
          <a:prstGeom prst="roundRect">
            <a:avLst>
              <a:gd name="adj" fmla="val 373736"/>
            </a:avLst>
          </a:prstGeom>
          <a:solidFill>
            <a:srgbClr val="E2C8B5"/>
          </a:solidFill>
          <a:ln/>
        </p:spPr>
      </p:sp>
      <p:sp>
        <p:nvSpPr>
          <p:cNvPr id="7" name="Shape 5"/>
          <p:cNvSpPr/>
          <p:nvPr/>
        </p:nvSpPr>
        <p:spPr>
          <a:xfrm>
            <a:off x="7086362" y="2651998"/>
            <a:ext cx="457676" cy="457676"/>
          </a:xfrm>
          <a:prstGeom prst="roundRect">
            <a:avLst>
              <a:gd name="adj" fmla="val 18667"/>
            </a:avLst>
          </a:prstGeom>
          <a:solidFill>
            <a:srgbClr val="FCE2CF"/>
          </a:solidFill>
          <a:ln w="7620">
            <a:solidFill>
              <a:srgbClr val="E2C8B5"/>
            </a:solidFill>
            <a:prstDash val="solid"/>
          </a:ln>
        </p:spPr>
      </p:sp>
      <p:sp>
        <p:nvSpPr>
          <p:cNvPr id="8" name="Text 6"/>
          <p:cNvSpPr/>
          <p:nvPr/>
        </p:nvSpPr>
        <p:spPr>
          <a:xfrm>
            <a:off x="7162681" y="2690158"/>
            <a:ext cx="305038" cy="381357"/>
          </a:xfrm>
          <a:prstGeom prst="rect">
            <a:avLst/>
          </a:prstGeom>
          <a:noFill/>
          <a:ln/>
        </p:spPr>
        <p:txBody>
          <a:bodyPr wrap="none" lIns="0" tIns="0" rIns="0" bIns="0" rtlCol="0" anchor="t"/>
          <a:lstStyle/>
          <a:p>
            <a:pPr marL="0" indent="0" algn="ctr">
              <a:lnSpc>
                <a:spcPts val="2400"/>
              </a:lnSpc>
              <a:buNone/>
            </a:pPr>
            <a:r>
              <a:rPr lang="en-US" sz="2400" dirty="0">
                <a:solidFill>
                  <a:srgbClr val="2B2E3C"/>
                </a:solidFill>
                <a:latin typeface="Bitter Medium" pitchFamily="34" charset="0"/>
                <a:ea typeface="Bitter Medium" pitchFamily="34" charset="-122"/>
                <a:cs typeface="Bitter Medium" pitchFamily="34" charset="-120"/>
              </a:rPr>
              <a:t>1</a:t>
            </a:r>
            <a:endParaRPr lang="en-US" sz="2400" dirty="0"/>
          </a:p>
        </p:txBody>
      </p:sp>
      <p:sp>
        <p:nvSpPr>
          <p:cNvPr id="9" name="Text 7"/>
          <p:cNvSpPr/>
          <p:nvPr/>
        </p:nvSpPr>
        <p:spPr>
          <a:xfrm>
            <a:off x="3755469" y="2721888"/>
            <a:ext cx="2542699" cy="317897"/>
          </a:xfrm>
          <a:prstGeom prst="rect">
            <a:avLst/>
          </a:prstGeom>
          <a:noFill/>
          <a:ln/>
        </p:spPr>
        <p:txBody>
          <a:bodyPr wrap="none" lIns="0" tIns="0" rIns="0" bIns="0" rtlCol="0" anchor="t"/>
          <a:lstStyle/>
          <a:p>
            <a:pPr marL="0" indent="0" algn="r">
              <a:lnSpc>
                <a:spcPts val="2500"/>
              </a:lnSpc>
              <a:buNone/>
            </a:pPr>
            <a:r>
              <a:rPr lang="en-US" sz="2000" dirty="0">
                <a:solidFill>
                  <a:srgbClr val="2B2E3C"/>
                </a:solidFill>
                <a:latin typeface="Bitter Medium" pitchFamily="34" charset="0"/>
                <a:ea typeface="Bitter Medium" pitchFamily="34" charset="-122"/>
                <a:cs typeface="Bitter Medium" pitchFamily="34" charset="-120"/>
              </a:rPr>
              <a:t>High-Strength Steel</a:t>
            </a:r>
            <a:endParaRPr lang="en-US" sz="2000" dirty="0"/>
          </a:p>
        </p:txBody>
      </p:sp>
      <p:sp>
        <p:nvSpPr>
          <p:cNvPr id="10" name="Text 8"/>
          <p:cNvSpPr/>
          <p:nvPr/>
        </p:nvSpPr>
        <p:spPr>
          <a:xfrm>
            <a:off x="711875" y="3161824"/>
            <a:ext cx="5586293" cy="976551"/>
          </a:xfrm>
          <a:prstGeom prst="rect">
            <a:avLst/>
          </a:prstGeom>
          <a:noFill/>
          <a:ln/>
        </p:spPr>
        <p:txBody>
          <a:bodyPr wrap="square" lIns="0" tIns="0" rIns="0" bIns="0" rtlCol="0" anchor="t"/>
          <a:lstStyle/>
          <a:p>
            <a:pPr marL="0" indent="0" algn="r">
              <a:lnSpc>
                <a:spcPts val="2550"/>
              </a:lnSpc>
              <a:buNone/>
            </a:pPr>
            <a:r>
              <a:rPr lang="en-US" sz="1600" dirty="0">
                <a:solidFill>
                  <a:srgbClr val="2B2E3C"/>
                </a:solidFill>
                <a:latin typeface="Open Sans" pitchFamily="34" charset="0"/>
                <a:ea typeface="Open Sans" pitchFamily="34" charset="-122"/>
                <a:cs typeface="Open Sans" pitchFamily="34" charset="-120"/>
              </a:rPr>
              <a:t>Global standard for high tensile capacity, predictable properties, and economic feasibility; susceptible to corrosion and fatigue.</a:t>
            </a:r>
            <a:endParaRPr lang="en-US" sz="1600" dirty="0"/>
          </a:p>
        </p:txBody>
      </p:sp>
      <p:sp>
        <p:nvSpPr>
          <p:cNvPr id="11" name="Shape 9"/>
          <p:cNvSpPr/>
          <p:nvPr/>
        </p:nvSpPr>
        <p:spPr>
          <a:xfrm>
            <a:off x="7521178" y="4089916"/>
            <a:ext cx="610195" cy="22860"/>
          </a:xfrm>
          <a:prstGeom prst="roundRect">
            <a:avLst>
              <a:gd name="adj" fmla="val 373736"/>
            </a:avLst>
          </a:prstGeom>
          <a:solidFill>
            <a:srgbClr val="E2C8B5"/>
          </a:solidFill>
          <a:ln/>
        </p:spPr>
      </p:sp>
      <p:sp>
        <p:nvSpPr>
          <p:cNvPr id="12" name="Shape 10"/>
          <p:cNvSpPr/>
          <p:nvPr/>
        </p:nvSpPr>
        <p:spPr>
          <a:xfrm>
            <a:off x="7086362" y="3872508"/>
            <a:ext cx="457676" cy="457676"/>
          </a:xfrm>
          <a:prstGeom prst="roundRect">
            <a:avLst>
              <a:gd name="adj" fmla="val 18667"/>
            </a:avLst>
          </a:prstGeom>
          <a:solidFill>
            <a:srgbClr val="FCE2CF"/>
          </a:solidFill>
          <a:ln w="7620">
            <a:solidFill>
              <a:srgbClr val="E2C8B5"/>
            </a:solidFill>
            <a:prstDash val="solid"/>
          </a:ln>
        </p:spPr>
      </p:sp>
      <p:sp>
        <p:nvSpPr>
          <p:cNvPr id="13" name="Text 11"/>
          <p:cNvSpPr/>
          <p:nvPr/>
        </p:nvSpPr>
        <p:spPr>
          <a:xfrm>
            <a:off x="7162681" y="3910667"/>
            <a:ext cx="305038" cy="381357"/>
          </a:xfrm>
          <a:prstGeom prst="rect">
            <a:avLst/>
          </a:prstGeom>
          <a:noFill/>
          <a:ln/>
        </p:spPr>
        <p:txBody>
          <a:bodyPr wrap="none" lIns="0" tIns="0" rIns="0" bIns="0" rtlCol="0" anchor="t"/>
          <a:lstStyle/>
          <a:p>
            <a:pPr marL="0" indent="0" algn="ctr">
              <a:lnSpc>
                <a:spcPts val="2400"/>
              </a:lnSpc>
              <a:buNone/>
            </a:pPr>
            <a:r>
              <a:rPr lang="en-US" sz="2400" dirty="0">
                <a:solidFill>
                  <a:srgbClr val="2B2E3C"/>
                </a:solidFill>
                <a:latin typeface="Bitter Medium" pitchFamily="34" charset="0"/>
                <a:ea typeface="Bitter Medium" pitchFamily="34" charset="-122"/>
                <a:cs typeface="Bitter Medium" pitchFamily="34" charset="-120"/>
              </a:rPr>
              <a:t>2</a:t>
            </a:r>
            <a:endParaRPr lang="en-US" sz="2400" dirty="0"/>
          </a:p>
        </p:txBody>
      </p:sp>
      <p:sp>
        <p:nvSpPr>
          <p:cNvPr id="14" name="Text 12"/>
          <p:cNvSpPr/>
          <p:nvPr/>
        </p:nvSpPr>
        <p:spPr>
          <a:xfrm>
            <a:off x="8332232" y="3942398"/>
            <a:ext cx="2542699" cy="317897"/>
          </a:xfrm>
          <a:prstGeom prst="rect">
            <a:avLst/>
          </a:prstGeom>
          <a:noFill/>
          <a:ln/>
        </p:spPr>
        <p:txBody>
          <a:bodyPr wrap="none" lIns="0" tIns="0" rIns="0" bIns="0" rtlCol="0" anchor="t"/>
          <a:lstStyle/>
          <a:p>
            <a:pPr marL="0" indent="0" algn="l">
              <a:lnSpc>
                <a:spcPts val="2500"/>
              </a:lnSpc>
              <a:buNone/>
            </a:pPr>
            <a:r>
              <a:rPr lang="en-US" sz="2000" dirty="0">
                <a:solidFill>
                  <a:srgbClr val="2B2E3C"/>
                </a:solidFill>
                <a:latin typeface="Bitter Medium" pitchFamily="34" charset="0"/>
                <a:ea typeface="Bitter Medium" pitchFamily="34" charset="-122"/>
                <a:cs typeface="Bitter Medium" pitchFamily="34" charset="-120"/>
              </a:rPr>
              <a:t>FRP Composites</a:t>
            </a:r>
            <a:endParaRPr lang="en-US" sz="2000" dirty="0"/>
          </a:p>
        </p:txBody>
      </p:sp>
      <p:sp>
        <p:nvSpPr>
          <p:cNvPr id="15" name="Text 13"/>
          <p:cNvSpPr/>
          <p:nvPr/>
        </p:nvSpPr>
        <p:spPr>
          <a:xfrm>
            <a:off x="8332232" y="4382333"/>
            <a:ext cx="5586293" cy="976551"/>
          </a:xfrm>
          <a:prstGeom prst="rect">
            <a:avLst/>
          </a:prstGeom>
          <a:noFill/>
          <a:ln/>
        </p:spPr>
        <p:txBody>
          <a:bodyPr wrap="square" lIns="0" tIns="0" rIns="0" bIns="0" rtlCol="0" anchor="t"/>
          <a:lstStyle/>
          <a:p>
            <a:pPr marL="0" indent="0" algn="l">
              <a:lnSpc>
                <a:spcPts val="2550"/>
              </a:lnSpc>
              <a:buNone/>
            </a:pPr>
            <a:r>
              <a:rPr lang="en-US" sz="1600" dirty="0">
                <a:solidFill>
                  <a:srgbClr val="2B2E3C"/>
                </a:solidFill>
                <a:latin typeface="Open Sans" pitchFamily="34" charset="0"/>
                <a:ea typeface="Open Sans" pitchFamily="34" charset="-122"/>
                <a:cs typeface="Open Sans" pitchFamily="34" charset="-120"/>
              </a:rPr>
              <a:t>CFRP, AFRP, and GFRP offer high strength-to-weight ratios and corrosion resistance, but pose challenges in anchorage and long-term behavior.</a:t>
            </a:r>
            <a:endParaRPr lang="en-US" sz="1600" dirty="0"/>
          </a:p>
        </p:txBody>
      </p:sp>
      <p:sp>
        <p:nvSpPr>
          <p:cNvPr id="16" name="Shape 14"/>
          <p:cNvSpPr/>
          <p:nvPr/>
        </p:nvSpPr>
        <p:spPr>
          <a:xfrm>
            <a:off x="6499027" y="5141952"/>
            <a:ext cx="610195" cy="22860"/>
          </a:xfrm>
          <a:prstGeom prst="roundRect">
            <a:avLst>
              <a:gd name="adj" fmla="val 373736"/>
            </a:avLst>
          </a:prstGeom>
          <a:solidFill>
            <a:srgbClr val="E2C8B5"/>
          </a:solidFill>
          <a:ln/>
        </p:spPr>
      </p:sp>
      <p:sp>
        <p:nvSpPr>
          <p:cNvPr id="17" name="Shape 15"/>
          <p:cNvSpPr/>
          <p:nvPr/>
        </p:nvSpPr>
        <p:spPr>
          <a:xfrm>
            <a:off x="7086362" y="4924544"/>
            <a:ext cx="457676" cy="457676"/>
          </a:xfrm>
          <a:prstGeom prst="roundRect">
            <a:avLst>
              <a:gd name="adj" fmla="val 18667"/>
            </a:avLst>
          </a:prstGeom>
          <a:solidFill>
            <a:srgbClr val="FCE2CF"/>
          </a:solidFill>
          <a:ln w="7620">
            <a:solidFill>
              <a:srgbClr val="E2C8B5"/>
            </a:solidFill>
            <a:prstDash val="solid"/>
          </a:ln>
        </p:spPr>
      </p:sp>
      <p:sp>
        <p:nvSpPr>
          <p:cNvPr id="18" name="Text 16"/>
          <p:cNvSpPr/>
          <p:nvPr/>
        </p:nvSpPr>
        <p:spPr>
          <a:xfrm>
            <a:off x="7162681" y="4962704"/>
            <a:ext cx="305038" cy="381357"/>
          </a:xfrm>
          <a:prstGeom prst="rect">
            <a:avLst/>
          </a:prstGeom>
          <a:noFill/>
          <a:ln/>
        </p:spPr>
        <p:txBody>
          <a:bodyPr wrap="none" lIns="0" tIns="0" rIns="0" bIns="0" rtlCol="0" anchor="t"/>
          <a:lstStyle/>
          <a:p>
            <a:pPr marL="0" indent="0" algn="ctr">
              <a:lnSpc>
                <a:spcPts val="2400"/>
              </a:lnSpc>
              <a:buNone/>
            </a:pPr>
            <a:r>
              <a:rPr lang="en-US" sz="2400" dirty="0">
                <a:solidFill>
                  <a:srgbClr val="2B2E3C"/>
                </a:solidFill>
                <a:latin typeface="Bitter Medium" pitchFamily="34" charset="0"/>
                <a:ea typeface="Bitter Medium" pitchFamily="34" charset="-122"/>
                <a:cs typeface="Bitter Medium" pitchFamily="34" charset="-120"/>
              </a:rPr>
              <a:t>3</a:t>
            </a:r>
            <a:endParaRPr lang="en-US" sz="2400" dirty="0"/>
          </a:p>
        </p:txBody>
      </p:sp>
      <p:sp>
        <p:nvSpPr>
          <p:cNvPr id="19" name="Text 17"/>
          <p:cNvSpPr/>
          <p:nvPr/>
        </p:nvSpPr>
        <p:spPr>
          <a:xfrm>
            <a:off x="3755469" y="4994434"/>
            <a:ext cx="2542699" cy="317897"/>
          </a:xfrm>
          <a:prstGeom prst="rect">
            <a:avLst/>
          </a:prstGeom>
          <a:noFill/>
          <a:ln/>
        </p:spPr>
        <p:txBody>
          <a:bodyPr wrap="none" lIns="0" tIns="0" rIns="0" bIns="0" rtlCol="0" anchor="t"/>
          <a:lstStyle/>
          <a:p>
            <a:pPr marL="0" indent="0" algn="r">
              <a:lnSpc>
                <a:spcPts val="2500"/>
              </a:lnSpc>
              <a:buNone/>
            </a:pPr>
            <a:r>
              <a:rPr lang="en-US" sz="2000" dirty="0">
                <a:solidFill>
                  <a:srgbClr val="2B2E3C"/>
                </a:solidFill>
                <a:latin typeface="Bitter Medium" pitchFamily="34" charset="0"/>
                <a:ea typeface="Bitter Medium" pitchFamily="34" charset="-122"/>
                <a:cs typeface="Bitter Medium" pitchFamily="34" charset="-120"/>
              </a:rPr>
              <a:t>Hybrid Systems</a:t>
            </a:r>
            <a:endParaRPr lang="en-US" sz="2000" dirty="0"/>
          </a:p>
        </p:txBody>
      </p:sp>
      <p:sp>
        <p:nvSpPr>
          <p:cNvPr id="20" name="Text 18"/>
          <p:cNvSpPr/>
          <p:nvPr/>
        </p:nvSpPr>
        <p:spPr>
          <a:xfrm>
            <a:off x="711875" y="5434370"/>
            <a:ext cx="5586293" cy="651034"/>
          </a:xfrm>
          <a:prstGeom prst="rect">
            <a:avLst/>
          </a:prstGeom>
          <a:noFill/>
          <a:ln/>
        </p:spPr>
        <p:txBody>
          <a:bodyPr wrap="square" lIns="0" tIns="0" rIns="0" bIns="0" rtlCol="0" anchor="t"/>
          <a:lstStyle/>
          <a:p>
            <a:pPr marL="0" indent="0" algn="r">
              <a:lnSpc>
                <a:spcPts val="2550"/>
              </a:lnSpc>
              <a:buNone/>
            </a:pPr>
            <a:r>
              <a:rPr lang="en-US" sz="1600" dirty="0">
                <a:solidFill>
                  <a:srgbClr val="2B2E3C"/>
                </a:solidFill>
                <a:latin typeface="Open Sans" pitchFamily="34" charset="0"/>
                <a:ea typeface="Open Sans" pitchFamily="34" charset="-122"/>
                <a:cs typeface="Open Sans" pitchFamily="34" charset="-120"/>
              </a:rPr>
              <a:t>Combine steel and FRP to optimize ductility, corrosion resistance, and cost for balanced performance.</a:t>
            </a:r>
            <a:endParaRPr lang="en-US" sz="1600" dirty="0"/>
          </a:p>
        </p:txBody>
      </p:sp>
      <p:sp>
        <p:nvSpPr>
          <p:cNvPr id="21" name="Shape 19"/>
          <p:cNvSpPr/>
          <p:nvPr/>
        </p:nvSpPr>
        <p:spPr>
          <a:xfrm>
            <a:off x="7521178" y="6193988"/>
            <a:ext cx="610195" cy="22860"/>
          </a:xfrm>
          <a:prstGeom prst="roundRect">
            <a:avLst>
              <a:gd name="adj" fmla="val 373736"/>
            </a:avLst>
          </a:prstGeom>
          <a:solidFill>
            <a:srgbClr val="E2C8B5"/>
          </a:solidFill>
          <a:ln/>
        </p:spPr>
      </p:sp>
      <p:sp>
        <p:nvSpPr>
          <p:cNvPr id="22" name="Shape 20"/>
          <p:cNvSpPr/>
          <p:nvPr/>
        </p:nvSpPr>
        <p:spPr>
          <a:xfrm>
            <a:off x="7086362" y="5976580"/>
            <a:ext cx="457676" cy="457676"/>
          </a:xfrm>
          <a:prstGeom prst="roundRect">
            <a:avLst>
              <a:gd name="adj" fmla="val 18667"/>
            </a:avLst>
          </a:prstGeom>
          <a:solidFill>
            <a:srgbClr val="FCE2CF"/>
          </a:solidFill>
          <a:ln w="7620">
            <a:solidFill>
              <a:srgbClr val="E2C8B5"/>
            </a:solidFill>
            <a:prstDash val="solid"/>
          </a:ln>
        </p:spPr>
      </p:sp>
      <p:sp>
        <p:nvSpPr>
          <p:cNvPr id="23" name="Text 21"/>
          <p:cNvSpPr/>
          <p:nvPr/>
        </p:nvSpPr>
        <p:spPr>
          <a:xfrm>
            <a:off x="7162681" y="6014740"/>
            <a:ext cx="305038" cy="381357"/>
          </a:xfrm>
          <a:prstGeom prst="rect">
            <a:avLst/>
          </a:prstGeom>
          <a:noFill/>
          <a:ln/>
        </p:spPr>
        <p:txBody>
          <a:bodyPr wrap="none" lIns="0" tIns="0" rIns="0" bIns="0" rtlCol="0" anchor="t"/>
          <a:lstStyle/>
          <a:p>
            <a:pPr marL="0" indent="0" algn="ctr">
              <a:lnSpc>
                <a:spcPts val="2400"/>
              </a:lnSpc>
              <a:buNone/>
            </a:pPr>
            <a:r>
              <a:rPr lang="en-US" sz="2400" dirty="0">
                <a:solidFill>
                  <a:srgbClr val="2B2E3C"/>
                </a:solidFill>
                <a:latin typeface="Bitter Medium" pitchFamily="34" charset="0"/>
                <a:ea typeface="Bitter Medium" pitchFamily="34" charset="-122"/>
                <a:cs typeface="Bitter Medium" pitchFamily="34" charset="-120"/>
              </a:rPr>
              <a:t>4</a:t>
            </a:r>
            <a:endParaRPr lang="en-US" sz="2400" dirty="0"/>
          </a:p>
        </p:txBody>
      </p:sp>
      <p:sp>
        <p:nvSpPr>
          <p:cNvPr id="24" name="Text 22"/>
          <p:cNvSpPr/>
          <p:nvPr/>
        </p:nvSpPr>
        <p:spPr>
          <a:xfrm>
            <a:off x="8332232" y="6046470"/>
            <a:ext cx="2542699" cy="317897"/>
          </a:xfrm>
          <a:prstGeom prst="rect">
            <a:avLst/>
          </a:prstGeom>
          <a:noFill/>
          <a:ln/>
        </p:spPr>
        <p:txBody>
          <a:bodyPr wrap="none" lIns="0" tIns="0" rIns="0" bIns="0" rtlCol="0" anchor="t"/>
          <a:lstStyle/>
          <a:p>
            <a:pPr marL="0" indent="0" algn="l">
              <a:lnSpc>
                <a:spcPts val="2500"/>
              </a:lnSpc>
              <a:buNone/>
            </a:pPr>
            <a:r>
              <a:rPr lang="en-US" sz="2000" dirty="0">
                <a:solidFill>
                  <a:srgbClr val="2B2E3C"/>
                </a:solidFill>
                <a:latin typeface="Bitter Medium" pitchFamily="34" charset="0"/>
                <a:ea typeface="Bitter Medium" pitchFamily="34" charset="-122"/>
                <a:cs typeface="Bitter Medium" pitchFamily="34" charset="-120"/>
              </a:rPr>
              <a:t>Future Materials</a:t>
            </a:r>
            <a:endParaRPr lang="en-US" sz="2000" dirty="0"/>
          </a:p>
        </p:txBody>
      </p:sp>
      <p:sp>
        <p:nvSpPr>
          <p:cNvPr id="25" name="Text 23"/>
          <p:cNvSpPr/>
          <p:nvPr/>
        </p:nvSpPr>
        <p:spPr>
          <a:xfrm>
            <a:off x="8332232" y="6486406"/>
            <a:ext cx="5586293" cy="651034"/>
          </a:xfrm>
          <a:prstGeom prst="rect">
            <a:avLst/>
          </a:prstGeom>
          <a:noFill/>
          <a:ln/>
        </p:spPr>
        <p:txBody>
          <a:bodyPr wrap="square" lIns="0" tIns="0" rIns="0" bIns="0" rtlCol="0" anchor="t"/>
          <a:lstStyle/>
          <a:p>
            <a:pPr marL="0" indent="0" algn="l">
              <a:lnSpc>
                <a:spcPts val="2550"/>
              </a:lnSpc>
              <a:buNone/>
            </a:pPr>
            <a:r>
              <a:rPr lang="en-US" sz="1600" dirty="0">
                <a:solidFill>
                  <a:srgbClr val="2B2E3C"/>
                </a:solidFill>
                <a:latin typeface="Open Sans" pitchFamily="34" charset="0"/>
                <a:ea typeface="Open Sans" pitchFamily="34" charset="-122"/>
                <a:cs typeface="Open Sans" pitchFamily="34" charset="-120"/>
              </a:rPr>
              <a:t>Emerging materials like ultra-high performance concrete cables or advanced nanocomposites are being researched.</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159312"/>
            <a:ext cx="13042821" cy="1133951"/>
          </a:xfrm>
          <a:prstGeom prst="rect">
            <a:avLst/>
          </a:prstGeom>
          <a:noFill/>
          <a:ln/>
        </p:spPr>
        <p:txBody>
          <a:bodyPr wrap="square" lIns="0" tIns="0" rIns="0" bIns="0" rtlCol="0" anchor="t"/>
          <a:lstStyle/>
          <a:p>
            <a:pPr marL="0" indent="0" algn="l">
              <a:lnSpc>
                <a:spcPts val="4450"/>
              </a:lnSpc>
              <a:buNone/>
            </a:pPr>
            <a:r>
              <a:rPr lang="en-US" sz="3550" dirty="0">
                <a:solidFill>
                  <a:srgbClr val="2C3F42"/>
                </a:solidFill>
                <a:latin typeface="Bitter Medium" pitchFamily="34" charset="0"/>
                <a:ea typeface="Bitter Medium" pitchFamily="34" charset="-122"/>
                <a:cs typeface="Bitter Medium" pitchFamily="34" charset="-120"/>
              </a:rPr>
              <a:t>Comparative Material Properties for Cable Systems: Part 1 - Steel and Carbon/Basalt FRP</a:t>
            </a:r>
            <a:endParaRPr lang="en-US" sz="3550" dirty="0"/>
          </a:p>
        </p:txBody>
      </p:sp>
      <p:sp>
        <p:nvSpPr>
          <p:cNvPr id="3" name="Text 1"/>
          <p:cNvSpPr/>
          <p:nvPr/>
        </p:nvSpPr>
        <p:spPr>
          <a:xfrm>
            <a:off x="793790" y="2746891"/>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Detailed material properties, including Young's Modulus, Poisson's Ratio, Density, Thermal Coefficient, and Shear Modulus, are crucial for accurate structural analysis in STAAD.Pro. This table focuses on traditional Steel and advanced Carbon Fiber Reinforced Polymer (CFRP) and Basalt Fiber Reinforced Polymer (BFRP) materials.</a:t>
            </a:r>
            <a:endParaRPr lang="en-US" sz="1750" dirty="0"/>
          </a:p>
        </p:txBody>
      </p:sp>
      <p:sp>
        <p:nvSpPr>
          <p:cNvPr id="4" name="Shape 2"/>
          <p:cNvSpPr/>
          <p:nvPr/>
        </p:nvSpPr>
        <p:spPr>
          <a:xfrm>
            <a:off x="793790" y="4090749"/>
            <a:ext cx="13042821" cy="2979420"/>
          </a:xfrm>
          <a:prstGeom prst="roundRect">
            <a:avLst>
              <a:gd name="adj" fmla="val 3198"/>
            </a:avLst>
          </a:prstGeom>
          <a:noFill/>
          <a:ln w="7620">
            <a:solidFill>
              <a:srgbClr val="000000">
                <a:alpha val="8000"/>
              </a:srgbClr>
            </a:solidFill>
            <a:prstDash val="solid"/>
          </a:ln>
        </p:spPr>
      </p:sp>
      <p:sp>
        <p:nvSpPr>
          <p:cNvPr id="5" name="Shape 3"/>
          <p:cNvSpPr/>
          <p:nvPr/>
        </p:nvSpPr>
        <p:spPr>
          <a:xfrm>
            <a:off x="801410" y="4098369"/>
            <a:ext cx="13027581" cy="1013222"/>
          </a:xfrm>
          <a:prstGeom prst="rect">
            <a:avLst/>
          </a:prstGeom>
          <a:solidFill>
            <a:srgbClr val="FFFFFF">
              <a:alpha val="4000"/>
            </a:srgbClr>
          </a:solidFill>
          <a:ln/>
        </p:spPr>
      </p:sp>
      <p:sp>
        <p:nvSpPr>
          <p:cNvPr id="6" name="Text 4"/>
          <p:cNvSpPr/>
          <p:nvPr/>
        </p:nvSpPr>
        <p:spPr>
          <a:xfrm>
            <a:off x="1028343" y="4242078"/>
            <a:ext cx="1496616"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Material</a:t>
            </a:r>
            <a:endParaRPr lang="en-US" sz="1750" dirty="0"/>
          </a:p>
        </p:txBody>
      </p:sp>
      <p:sp>
        <p:nvSpPr>
          <p:cNvPr id="7" name="Text 5"/>
          <p:cNvSpPr/>
          <p:nvPr/>
        </p:nvSpPr>
        <p:spPr>
          <a:xfrm>
            <a:off x="2986207" y="4242078"/>
            <a:ext cx="1753433"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Young's Modulus</a:t>
            </a:r>
            <a:endParaRPr lang="en-US" sz="1750" dirty="0"/>
          </a:p>
        </p:txBody>
      </p:sp>
      <p:sp>
        <p:nvSpPr>
          <p:cNvPr id="8" name="Text 6"/>
          <p:cNvSpPr/>
          <p:nvPr/>
        </p:nvSpPr>
        <p:spPr>
          <a:xfrm>
            <a:off x="5200888" y="424207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Poisson's Ratio</a:t>
            </a:r>
            <a:endParaRPr lang="en-US" sz="1750" dirty="0"/>
          </a:p>
        </p:txBody>
      </p:sp>
      <p:sp>
        <p:nvSpPr>
          <p:cNvPr id="9" name="Text 7"/>
          <p:cNvSpPr/>
          <p:nvPr/>
        </p:nvSpPr>
        <p:spPr>
          <a:xfrm>
            <a:off x="7415570" y="424207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Density</a:t>
            </a:r>
            <a:endParaRPr lang="en-US" sz="1750" dirty="0"/>
          </a:p>
        </p:txBody>
      </p:sp>
      <p:sp>
        <p:nvSpPr>
          <p:cNvPr id="10" name="Text 8"/>
          <p:cNvSpPr/>
          <p:nvPr/>
        </p:nvSpPr>
        <p:spPr>
          <a:xfrm>
            <a:off x="9630251" y="424207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Thermal Coeff.</a:t>
            </a:r>
            <a:endParaRPr lang="en-US" sz="1750" dirty="0"/>
          </a:p>
        </p:txBody>
      </p:sp>
      <p:sp>
        <p:nvSpPr>
          <p:cNvPr id="11" name="Text 9"/>
          <p:cNvSpPr/>
          <p:nvPr/>
        </p:nvSpPr>
        <p:spPr>
          <a:xfrm>
            <a:off x="11844933" y="4242078"/>
            <a:ext cx="175724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Shear Modulus</a:t>
            </a:r>
            <a:endParaRPr lang="en-US" sz="1750" dirty="0"/>
          </a:p>
        </p:txBody>
      </p:sp>
      <p:sp>
        <p:nvSpPr>
          <p:cNvPr id="12" name="Shape 10"/>
          <p:cNvSpPr/>
          <p:nvPr/>
        </p:nvSpPr>
        <p:spPr>
          <a:xfrm>
            <a:off x="801410" y="5111591"/>
            <a:ext cx="13027581" cy="650319"/>
          </a:xfrm>
          <a:prstGeom prst="rect">
            <a:avLst/>
          </a:prstGeom>
          <a:solidFill>
            <a:srgbClr val="000000">
              <a:alpha val="4000"/>
            </a:srgbClr>
          </a:solidFill>
          <a:ln/>
        </p:spPr>
      </p:sp>
      <p:sp>
        <p:nvSpPr>
          <p:cNvPr id="13" name="Text 11"/>
          <p:cNvSpPr/>
          <p:nvPr/>
        </p:nvSpPr>
        <p:spPr>
          <a:xfrm>
            <a:off x="1028343" y="5255300"/>
            <a:ext cx="1496616"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Steel</a:t>
            </a:r>
            <a:endParaRPr lang="en-US" sz="1750" dirty="0"/>
          </a:p>
        </p:txBody>
      </p:sp>
      <p:sp>
        <p:nvSpPr>
          <p:cNvPr id="14" name="Text 12"/>
          <p:cNvSpPr/>
          <p:nvPr/>
        </p:nvSpPr>
        <p:spPr>
          <a:xfrm>
            <a:off x="2986207" y="5255300"/>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1.99947e+08</a:t>
            </a:r>
            <a:endParaRPr lang="en-US" sz="1750" dirty="0"/>
          </a:p>
        </p:txBody>
      </p:sp>
      <p:sp>
        <p:nvSpPr>
          <p:cNvPr id="15" name="Text 13"/>
          <p:cNvSpPr/>
          <p:nvPr/>
        </p:nvSpPr>
        <p:spPr>
          <a:xfrm>
            <a:off x="5200888" y="5255300"/>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0.3</a:t>
            </a:r>
            <a:endParaRPr lang="en-US" sz="1750" dirty="0"/>
          </a:p>
        </p:txBody>
      </p:sp>
      <p:sp>
        <p:nvSpPr>
          <p:cNvPr id="16" name="Text 14"/>
          <p:cNvSpPr/>
          <p:nvPr/>
        </p:nvSpPr>
        <p:spPr>
          <a:xfrm>
            <a:off x="7415570" y="5255300"/>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76.8191</a:t>
            </a:r>
            <a:endParaRPr lang="en-US" sz="1750" dirty="0"/>
          </a:p>
        </p:txBody>
      </p:sp>
      <p:sp>
        <p:nvSpPr>
          <p:cNvPr id="17" name="Text 15"/>
          <p:cNvSpPr/>
          <p:nvPr/>
        </p:nvSpPr>
        <p:spPr>
          <a:xfrm>
            <a:off x="9630251" y="5255300"/>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6.5e-06</a:t>
            </a:r>
            <a:endParaRPr lang="en-US" sz="1750" dirty="0"/>
          </a:p>
        </p:txBody>
      </p:sp>
      <p:sp>
        <p:nvSpPr>
          <p:cNvPr id="18" name="Text 16"/>
          <p:cNvSpPr/>
          <p:nvPr/>
        </p:nvSpPr>
        <p:spPr>
          <a:xfrm>
            <a:off x="11844933" y="5255300"/>
            <a:ext cx="175724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7.7221e+07</a:t>
            </a:r>
            <a:endParaRPr lang="en-US" sz="1750" dirty="0"/>
          </a:p>
        </p:txBody>
      </p:sp>
      <p:sp>
        <p:nvSpPr>
          <p:cNvPr id="19" name="Shape 17"/>
          <p:cNvSpPr/>
          <p:nvPr/>
        </p:nvSpPr>
        <p:spPr>
          <a:xfrm>
            <a:off x="801410" y="5761911"/>
            <a:ext cx="13027581" cy="650319"/>
          </a:xfrm>
          <a:prstGeom prst="rect">
            <a:avLst/>
          </a:prstGeom>
          <a:solidFill>
            <a:srgbClr val="FFFFFF">
              <a:alpha val="4000"/>
            </a:srgbClr>
          </a:solidFill>
          <a:ln/>
        </p:spPr>
      </p:sp>
      <p:sp>
        <p:nvSpPr>
          <p:cNvPr id="20" name="Text 18"/>
          <p:cNvSpPr/>
          <p:nvPr/>
        </p:nvSpPr>
        <p:spPr>
          <a:xfrm>
            <a:off x="1028343" y="5905619"/>
            <a:ext cx="1496616"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CFRP</a:t>
            </a:r>
            <a:endParaRPr lang="en-US" sz="1750" dirty="0"/>
          </a:p>
        </p:txBody>
      </p:sp>
      <p:sp>
        <p:nvSpPr>
          <p:cNvPr id="21" name="Text 19"/>
          <p:cNvSpPr/>
          <p:nvPr/>
        </p:nvSpPr>
        <p:spPr>
          <a:xfrm>
            <a:off x="2986207" y="5905619"/>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1.45e+08</a:t>
            </a:r>
            <a:endParaRPr lang="en-US" sz="1750" dirty="0"/>
          </a:p>
        </p:txBody>
      </p:sp>
      <p:sp>
        <p:nvSpPr>
          <p:cNvPr id="22" name="Text 20"/>
          <p:cNvSpPr/>
          <p:nvPr/>
        </p:nvSpPr>
        <p:spPr>
          <a:xfrm>
            <a:off x="5200888" y="5905619"/>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0.28</a:t>
            </a:r>
            <a:endParaRPr lang="en-US" sz="1750" dirty="0"/>
          </a:p>
        </p:txBody>
      </p:sp>
      <p:sp>
        <p:nvSpPr>
          <p:cNvPr id="23" name="Text 21"/>
          <p:cNvSpPr/>
          <p:nvPr/>
        </p:nvSpPr>
        <p:spPr>
          <a:xfrm>
            <a:off x="7415570" y="5905619"/>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15.7</a:t>
            </a:r>
            <a:endParaRPr lang="en-US" sz="1750" dirty="0"/>
          </a:p>
        </p:txBody>
      </p:sp>
      <p:sp>
        <p:nvSpPr>
          <p:cNvPr id="24" name="Text 22"/>
          <p:cNvSpPr/>
          <p:nvPr/>
        </p:nvSpPr>
        <p:spPr>
          <a:xfrm>
            <a:off x="9630251" y="5905619"/>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2e-06</a:t>
            </a:r>
            <a:endParaRPr lang="en-US" sz="1750" dirty="0"/>
          </a:p>
        </p:txBody>
      </p:sp>
      <p:sp>
        <p:nvSpPr>
          <p:cNvPr id="25" name="Text 23"/>
          <p:cNvSpPr/>
          <p:nvPr/>
        </p:nvSpPr>
        <p:spPr>
          <a:xfrm>
            <a:off x="11844933" y="5905619"/>
            <a:ext cx="175724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5.66e+07</a:t>
            </a:r>
            <a:endParaRPr lang="en-US" sz="1750" dirty="0"/>
          </a:p>
        </p:txBody>
      </p:sp>
      <p:sp>
        <p:nvSpPr>
          <p:cNvPr id="26" name="Shape 24"/>
          <p:cNvSpPr/>
          <p:nvPr/>
        </p:nvSpPr>
        <p:spPr>
          <a:xfrm>
            <a:off x="801410" y="6412230"/>
            <a:ext cx="13027581" cy="650319"/>
          </a:xfrm>
          <a:prstGeom prst="rect">
            <a:avLst/>
          </a:prstGeom>
          <a:solidFill>
            <a:srgbClr val="000000">
              <a:alpha val="4000"/>
            </a:srgbClr>
          </a:solidFill>
          <a:ln/>
        </p:spPr>
      </p:sp>
      <p:sp>
        <p:nvSpPr>
          <p:cNvPr id="27" name="Text 25"/>
          <p:cNvSpPr/>
          <p:nvPr/>
        </p:nvSpPr>
        <p:spPr>
          <a:xfrm>
            <a:off x="1028343" y="6555938"/>
            <a:ext cx="1496616"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BFRP</a:t>
            </a:r>
            <a:endParaRPr lang="en-US" sz="1750" dirty="0"/>
          </a:p>
        </p:txBody>
      </p:sp>
      <p:sp>
        <p:nvSpPr>
          <p:cNvPr id="28" name="Text 26"/>
          <p:cNvSpPr/>
          <p:nvPr/>
        </p:nvSpPr>
        <p:spPr>
          <a:xfrm>
            <a:off x="2986207" y="655593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8.5e+07</a:t>
            </a:r>
            <a:endParaRPr lang="en-US" sz="1750" dirty="0"/>
          </a:p>
        </p:txBody>
      </p:sp>
      <p:sp>
        <p:nvSpPr>
          <p:cNvPr id="29" name="Text 27"/>
          <p:cNvSpPr/>
          <p:nvPr/>
        </p:nvSpPr>
        <p:spPr>
          <a:xfrm>
            <a:off x="5200888" y="655593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0.28</a:t>
            </a:r>
            <a:endParaRPr lang="en-US" sz="1750" dirty="0"/>
          </a:p>
        </p:txBody>
      </p:sp>
      <p:sp>
        <p:nvSpPr>
          <p:cNvPr id="30" name="Text 28"/>
          <p:cNvSpPr/>
          <p:nvPr/>
        </p:nvSpPr>
        <p:spPr>
          <a:xfrm>
            <a:off x="7415570" y="655593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26</a:t>
            </a:r>
            <a:endParaRPr lang="en-US" sz="1750" dirty="0"/>
          </a:p>
        </p:txBody>
      </p:sp>
      <p:sp>
        <p:nvSpPr>
          <p:cNvPr id="31" name="Text 29"/>
          <p:cNvSpPr/>
          <p:nvPr/>
        </p:nvSpPr>
        <p:spPr>
          <a:xfrm>
            <a:off x="9630251" y="655593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4.44e-06</a:t>
            </a:r>
            <a:endParaRPr lang="en-US" sz="1750" dirty="0"/>
          </a:p>
        </p:txBody>
      </p:sp>
      <p:sp>
        <p:nvSpPr>
          <p:cNvPr id="32" name="Text 30"/>
          <p:cNvSpPr/>
          <p:nvPr/>
        </p:nvSpPr>
        <p:spPr>
          <a:xfrm>
            <a:off x="11844933" y="6555938"/>
            <a:ext cx="175724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3.3465e+07</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340763"/>
            <a:ext cx="13042821" cy="1133951"/>
          </a:xfrm>
          <a:prstGeom prst="rect">
            <a:avLst/>
          </a:prstGeom>
          <a:noFill/>
          <a:ln/>
        </p:spPr>
        <p:txBody>
          <a:bodyPr wrap="square" lIns="0" tIns="0" rIns="0" bIns="0" rtlCol="0" anchor="t"/>
          <a:lstStyle/>
          <a:p>
            <a:pPr marL="0" indent="0" algn="l">
              <a:lnSpc>
                <a:spcPts val="4450"/>
              </a:lnSpc>
              <a:buNone/>
            </a:pPr>
            <a:r>
              <a:rPr lang="en-US" sz="3550" dirty="0">
                <a:solidFill>
                  <a:srgbClr val="2C3F42"/>
                </a:solidFill>
                <a:latin typeface="Bitter Medium" pitchFamily="34" charset="0"/>
                <a:ea typeface="Bitter Medium" pitchFamily="34" charset="-122"/>
                <a:cs typeface="Bitter Medium" pitchFamily="34" charset="-120"/>
              </a:rPr>
              <a:t>Comparative Material Properties for Cable Systems (Part 2: Glass/Aramid FRP and Steel Tendon)</a:t>
            </a:r>
            <a:endParaRPr lang="en-US" sz="3550" dirty="0"/>
          </a:p>
        </p:txBody>
      </p:sp>
      <p:sp>
        <p:nvSpPr>
          <p:cNvPr id="3" name="Text 1"/>
          <p:cNvSpPr/>
          <p:nvPr/>
        </p:nvSpPr>
        <p:spPr>
          <a:xfrm>
            <a:off x="793790" y="2928342"/>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This table concludes the detailed material properties essential for comprehensive structural analysis in STAAD.Pro, focusing on Glass Fiber Reinforced Polymer (GFRP), Aramid Fiber Reinforced Polymer (AFRP), and Steel Tendon materials.</a:t>
            </a:r>
            <a:endParaRPr lang="en-US" sz="1750" dirty="0"/>
          </a:p>
        </p:txBody>
      </p:sp>
      <p:sp>
        <p:nvSpPr>
          <p:cNvPr id="4" name="Shape 2"/>
          <p:cNvSpPr/>
          <p:nvPr/>
        </p:nvSpPr>
        <p:spPr>
          <a:xfrm>
            <a:off x="793790" y="3909298"/>
            <a:ext cx="13042821" cy="2979420"/>
          </a:xfrm>
          <a:prstGeom prst="roundRect">
            <a:avLst>
              <a:gd name="adj" fmla="val 3198"/>
            </a:avLst>
          </a:prstGeom>
          <a:noFill/>
          <a:ln w="7620">
            <a:solidFill>
              <a:srgbClr val="000000">
                <a:alpha val="8000"/>
              </a:srgbClr>
            </a:solidFill>
            <a:prstDash val="solid"/>
          </a:ln>
        </p:spPr>
      </p:sp>
      <p:sp>
        <p:nvSpPr>
          <p:cNvPr id="5" name="Shape 3"/>
          <p:cNvSpPr/>
          <p:nvPr/>
        </p:nvSpPr>
        <p:spPr>
          <a:xfrm>
            <a:off x="801410" y="3916918"/>
            <a:ext cx="13027581" cy="1013222"/>
          </a:xfrm>
          <a:prstGeom prst="rect">
            <a:avLst/>
          </a:prstGeom>
          <a:solidFill>
            <a:srgbClr val="FFFFFF">
              <a:alpha val="4000"/>
            </a:srgbClr>
          </a:solidFill>
          <a:ln/>
        </p:spPr>
      </p:sp>
      <p:sp>
        <p:nvSpPr>
          <p:cNvPr id="6" name="Text 4"/>
          <p:cNvSpPr/>
          <p:nvPr/>
        </p:nvSpPr>
        <p:spPr>
          <a:xfrm>
            <a:off x="1028343" y="4060627"/>
            <a:ext cx="1496616"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Material</a:t>
            </a:r>
            <a:endParaRPr lang="en-US" sz="1750" dirty="0"/>
          </a:p>
        </p:txBody>
      </p:sp>
      <p:sp>
        <p:nvSpPr>
          <p:cNvPr id="7" name="Text 5"/>
          <p:cNvSpPr/>
          <p:nvPr/>
        </p:nvSpPr>
        <p:spPr>
          <a:xfrm>
            <a:off x="2986207" y="4060627"/>
            <a:ext cx="1753433" cy="725805"/>
          </a:xfrm>
          <a:prstGeom prst="rect">
            <a:avLst/>
          </a:prstGeom>
          <a:noFill/>
          <a:ln/>
        </p:spPr>
        <p:txBody>
          <a:bodyPr wrap="squar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Young's Modulus</a:t>
            </a:r>
            <a:endParaRPr lang="en-US" sz="1750" dirty="0"/>
          </a:p>
        </p:txBody>
      </p:sp>
      <p:sp>
        <p:nvSpPr>
          <p:cNvPr id="8" name="Text 6"/>
          <p:cNvSpPr/>
          <p:nvPr/>
        </p:nvSpPr>
        <p:spPr>
          <a:xfrm>
            <a:off x="5200888" y="4060627"/>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Poisson's Ratio</a:t>
            </a:r>
            <a:endParaRPr lang="en-US" sz="1750" dirty="0"/>
          </a:p>
        </p:txBody>
      </p:sp>
      <p:sp>
        <p:nvSpPr>
          <p:cNvPr id="9" name="Text 7"/>
          <p:cNvSpPr/>
          <p:nvPr/>
        </p:nvSpPr>
        <p:spPr>
          <a:xfrm>
            <a:off x="7415570" y="4060627"/>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Density</a:t>
            </a:r>
            <a:endParaRPr lang="en-US" sz="1750" dirty="0"/>
          </a:p>
        </p:txBody>
      </p:sp>
      <p:sp>
        <p:nvSpPr>
          <p:cNvPr id="10" name="Text 8"/>
          <p:cNvSpPr/>
          <p:nvPr/>
        </p:nvSpPr>
        <p:spPr>
          <a:xfrm>
            <a:off x="9630251" y="4060627"/>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Thermal Coeff.</a:t>
            </a:r>
            <a:endParaRPr lang="en-US" sz="1750" dirty="0"/>
          </a:p>
        </p:txBody>
      </p:sp>
      <p:sp>
        <p:nvSpPr>
          <p:cNvPr id="11" name="Text 9"/>
          <p:cNvSpPr/>
          <p:nvPr/>
        </p:nvSpPr>
        <p:spPr>
          <a:xfrm>
            <a:off x="11844933" y="4060627"/>
            <a:ext cx="175724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Shear Modulus</a:t>
            </a:r>
            <a:endParaRPr lang="en-US" sz="1750" dirty="0"/>
          </a:p>
        </p:txBody>
      </p:sp>
      <p:sp>
        <p:nvSpPr>
          <p:cNvPr id="12" name="Shape 10"/>
          <p:cNvSpPr/>
          <p:nvPr/>
        </p:nvSpPr>
        <p:spPr>
          <a:xfrm>
            <a:off x="801410" y="4930140"/>
            <a:ext cx="13027581" cy="650319"/>
          </a:xfrm>
          <a:prstGeom prst="rect">
            <a:avLst/>
          </a:prstGeom>
          <a:solidFill>
            <a:srgbClr val="000000">
              <a:alpha val="4000"/>
            </a:srgbClr>
          </a:solidFill>
          <a:ln/>
        </p:spPr>
      </p:sp>
      <p:sp>
        <p:nvSpPr>
          <p:cNvPr id="13" name="Text 11"/>
          <p:cNvSpPr/>
          <p:nvPr/>
        </p:nvSpPr>
        <p:spPr>
          <a:xfrm>
            <a:off x="1028343" y="5073848"/>
            <a:ext cx="1496616"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GFRP</a:t>
            </a:r>
            <a:endParaRPr lang="en-US" sz="1750" dirty="0"/>
          </a:p>
        </p:txBody>
      </p:sp>
      <p:sp>
        <p:nvSpPr>
          <p:cNvPr id="14" name="Text 12"/>
          <p:cNvSpPr/>
          <p:nvPr/>
        </p:nvSpPr>
        <p:spPr>
          <a:xfrm>
            <a:off x="2986207" y="507384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4e+07</a:t>
            </a:r>
            <a:endParaRPr lang="en-US" sz="1750" dirty="0"/>
          </a:p>
        </p:txBody>
      </p:sp>
      <p:sp>
        <p:nvSpPr>
          <p:cNvPr id="15" name="Text 13"/>
          <p:cNvSpPr/>
          <p:nvPr/>
        </p:nvSpPr>
        <p:spPr>
          <a:xfrm>
            <a:off x="5200888" y="507384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0.28</a:t>
            </a:r>
            <a:endParaRPr lang="en-US" sz="1750" dirty="0"/>
          </a:p>
        </p:txBody>
      </p:sp>
      <p:sp>
        <p:nvSpPr>
          <p:cNvPr id="16" name="Text 14"/>
          <p:cNvSpPr/>
          <p:nvPr/>
        </p:nvSpPr>
        <p:spPr>
          <a:xfrm>
            <a:off x="7415570" y="507384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19.62</a:t>
            </a:r>
            <a:endParaRPr lang="en-US" sz="1750" dirty="0"/>
          </a:p>
        </p:txBody>
      </p:sp>
      <p:sp>
        <p:nvSpPr>
          <p:cNvPr id="17" name="Text 15"/>
          <p:cNvSpPr/>
          <p:nvPr/>
        </p:nvSpPr>
        <p:spPr>
          <a:xfrm>
            <a:off x="9630251" y="507384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1e-05</a:t>
            </a:r>
            <a:endParaRPr lang="en-US" sz="1750" dirty="0"/>
          </a:p>
        </p:txBody>
      </p:sp>
      <p:sp>
        <p:nvSpPr>
          <p:cNvPr id="18" name="Text 16"/>
          <p:cNvSpPr/>
          <p:nvPr/>
        </p:nvSpPr>
        <p:spPr>
          <a:xfrm>
            <a:off x="11844933" y="5073848"/>
            <a:ext cx="175724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1.5556e+07</a:t>
            </a:r>
            <a:endParaRPr lang="en-US" sz="1750" dirty="0"/>
          </a:p>
        </p:txBody>
      </p:sp>
      <p:sp>
        <p:nvSpPr>
          <p:cNvPr id="19" name="Shape 17"/>
          <p:cNvSpPr/>
          <p:nvPr/>
        </p:nvSpPr>
        <p:spPr>
          <a:xfrm>
            <a:off x="801410" y="5580459"/>
            <a:ext cx="13027581" cy="650319"/>
          </a:xfrm>
          <a:prstGeom prst="rect">
            <a:avLst/>
          </a:prstGeom>
          <a:solidFill>
            <a:srgbClr val="FFFFFF">
              <a:alpha val="4000"/>
            </a:srgbClr>
          </a:solidFill>
          <a:ln/>
        </p:spPr>
      </p:sp>
      <p:sp>
        <p:nvSpPr>
          <p:cNvPr id="20" name="Text 18"/>
          <p:cNvSpPr/>
          <p:nvPr/>
        </p:nvSpPr>
        <p:spPr>
          <a:xfrm>
            <a:off x="1028343" y="5724168"/>
            <a:ext cx="1496616"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AFRP</a:t>
            </a:r>
            <a:endParaRPr lang="en-US" sz="1750" dirty="0"/>
          </a:p>
        </p:txBody>
      </p:sp>
      <p:sp>
        <p:nvSpPr>
          <p:cNvPr id="21" name="Text 19"/>
          <p:cNvSpPr/>
          <p:nvPr/>
        </p:nvSpPr>
        <p:spPr>
          <a:xfrm>
            <a:off x="2986207" y="572416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7e+07</a:t>
            </a:r>
            <a:endParaRPr lang="en-US" sz="1750" dirty="0"/>
          </a:p>
        </p:txBody>
      </p:sp>
      <p:sp>
        <p:nvSpPr>
          <p:cNvPr id="22" name="Text 20"/>
          <p:cNvSpPr/>
          <p:nvPr/>
        </p:nvSpPr>
        <p:spPr>
          <a:xfrm>
            <a:off x="5200888" y="572416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0.3</a:t>
            </a:r>
            <a:endParaRPr lang="en-US" sz="1750" dirty="0"/>
          </a:p>
        </p:txBody>
      </p:sp>
      <p:sp>
        <p:nvSpPr>
          <p:cNvPr id="23" name="Text 21"/>
          <p:cNvSpPr/>
          <p:nvPr/>
        </p:nvSpPr>
        <p:spPr>
          <a:xfrm>
            <a:off x="7415570" y="572416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13.734</a:t>
            </a:r>
            <a:endParaRPr lang="en-US" sz="1750" dirty="0"/>
          </a:p>
        </p:txBody>
      </p:sp>
      <p:sp>
        <p:nvSpPr>
          <p:cNvPr id="24" name="Text 22"/>
          <p:cNvSpPr/>
          <p:nvPr/>
        </p:nvSpPr>
        <p:spPr>
          <a:xfrm>
            <a:off x="9630251" y="5724168"/>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2.78e-06</a:t>
            </a:r>
            <a:endParaRPr lang="en-US" sz="1750" dirty="0"/>
          </a:p>
        </p:txBody>
      </p:sp>
      <p:sp>
        <p:nvSpPr>
          <p:cNvPr id="25" name="Text 23"/>
          <p:cNvSpPr/>
          <p:nvPr/>
        </p:nvSpPr>
        <p:spPr>
          <a:xfrm>
            <a:off x="11844933" y="5724168"/>
            <a:ext cx="175724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2.6923e+07</a:t>
            </a:r>
            <a:endParaRPr lang="en-US" sz="1750" dirty="0"/>
          </a:p>
        </p:txBody>
      </p:sp>
      <p:sp>
        <p:nvSpPr>
          <p:cNvPr id="26" name="Shape 24"/>
          <p:cNvSpPr/>
          <p:nvPr/>
        </p:nvSpPr>
        <p:spPr>
          <a:xfrm>
            <a:off x="801410" y="6230779"/>
            <a:ext cx="13027581" cy="650319"/>
          </a:xfrm>
          <a:prstGeom prst="rect">
            <a:avLst/>
          </a:prstGeom>
          <a:solidFill>
            <a:srgbClr val="000000">
              <a:alpha val="4000"/>
            </a:srgbClr>
          </a:solidFill>
          <a:ln/>
        </p:spPr>
      </p:sp>
      <p:sp>
        <p:nvSpPr>
          <p:cNvPr id="27" name="Text 25"/>
          <p:cNvSpPr/>
          <p:nvPr/>
        </p:nvSpPr>
        <p:spPr>
          <a:xfrm>
            <a:off x="1028343" y="6374487"/>
            <a:ext cx="1496616"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Steel Tendon</a:t>
            </a:r>
            <a:endParaRPr lang="en-US" sz="1750" dirty="0"/>
          </a:p>
        </p:txBody>
      </p:sp>
      <p:sp>
        <p:nvSpPr>
          <p:cNvPr id="28" name="Text 26"/>
          <p:cNvSpPr/>
          <p:nvPr/>
        </p:nvSpPr>
        <p:spPr>
          <a:xfrm>
            <a:off x="2986207" y="6374487"/>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2e+08</a:t>
            </a:r>
            <a:endParaRPr lang="en-US" sz="1750" dirty="0"/>
          </a:p>
        </p:txBody>
      </p:sp>
      <p:sp>
        <p:nvSpPr>
          <p:cNvPr id="29" name="Text 27"/>
          <p:cNvSpPr/>
          <p:nvPr/>
        </p:nvSpPr>
        <p:spPr>
          <a:xfrm>
            <a:off x="5200888" y="6374487"/>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0.3</a:t>
            </a:r>
            <a:endParaRPr lang="en-US" sz="1750" dirty="0"/>
          </a:p>
        </p:txBody>
      </p:sp>
      <p:sp>
        <p:nvSpPr>
          <p:cNvPr id="30" name="Text 28"/>
          <p:cNvSpPr/>
          <p:nvPr/>
        </p:nvSpPr>
        <p:spPr>
          <a:xfrm>
            <a:off x="7415570" y="6374487"/>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77.005</a:t>
            </a:r>
            <a:endParaRPr lang="en-US" sz="1750" dirty="0"/>
          </a:p>
        </p:txBody>
      </p:sp>
      <p:sp>
        <p:nvSpPr>
          <p:cNvPr id="31" name="Text 29"/>
          <p:cNvSpPr/>
          <p:nvPr/>
        </p:nvSpPr>
        <p:spPr>
          <a:xfrm>
            <a:off x="9630251" y="6374487"/>
            <a:ext cx="175343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6.67e-06</a:t>
            </a:r>
            <a:endParaRPr lang="en-US" sz="1750" dirty="0"/>
          </a:p>
        </p:txBody>
      </p:sp>
      <p:sp>
        <p:nvSpPr>
          <p:cNvPr id="32" name="Text 30"/>
          <p:cNvSpPr/>
          <p:nvPr/>
        </p:nvSpPr>
        <p:spPr>
          <a:xfrm>
            <a:off x="11844933" y="6374487"/>
            <a:ext cx="1757243" cy="362903"/>
          </a:xfrm>
          <a:prstGeom prst="rect">
            <a:avLst/>
          </a:prstGeom>
          <a:noFill/>
          <a:ln/>
        </p:spPr>
        <p:txBody>
          <a:bodyPr wrap="none" lIns="0" tIns="0" rIns="0" bIns="0" rtlCol="0" anchor="t"/>
          <a:lstStyle/>
          <a:p>
            <a:pPr marL="0" indent="0" algn="l">
              <a:lnSpc>
                <a:spcPts val="2850"/>
              </a:lnSpc>
              <a:buNone/>
            </a:pPr>
            <a:r>
              <a:rPr lang="en-US" sz="1750" dirty="0">
                <a:solidFill>
                  <a:srgbClr val="2B2E3C"/>
                </a:solidFill>
                <a:latin typeface="Open Sans" pitchFamily="34" charset="0"/>
                <a:ea typeface="Open Sans" pitchFamily="34" charset="-122"/>
                <a:cs typeface="Open Sans" pitchFamily="34" charset="-120"/>
              </a:rPr>
              <a:t>7.6923e+07</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61</TotalTime>
  <Words>1566</Words>
  <Application>Microsoft Office PowerPoint</Application>
  <PresentationFormat>Custom</PresentationFormat>
  <Paragraphs>170</Paragraphs>
  <Slides>17</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Open Sans</vt:lpstr>
      <vt:lpstr>Times New Roman</vt:lpstr>
      <vt:lpstr>Bitter Medium</vt:lpstr>
      <vt:lpstr>Arial</vt:lpstr>
      <vt:lpstr>Aptos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Keerthipraba Bk</cp:lastModifiedBy>
  <cp:revision>2</cp:revision>
  <dcterms:created xsi:type="dcterms:W3CDTF">2025-11-25T09:11:46Z</dcterms:created>
  <dcterms:modified xsi:type="dcterms:W3CDTF">2025-11-25T10:53:54Z</dcterms:modified>
</cp:coreProperties>
</file>